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6" r:id="rId1"/>
  </p:sldMasterIdLst>
  <p:notesMasterIdLst>
    <p:notesMasterId r:id="rId27"/>
  </p:notesMasterIdLst>
  <p:handoutMasterIdLst>
    <p:handoutMasterId r:id="rId28"/>
  </p:handoutMasterIdLst>
  <p:sldIdLst>
    <p:sldId id="262" r:id="rId2"/>
    <p:sldId id="318" r:id="rId3"/>
    <p:sldId id="319" r:id="rId4"/>
    <p:sldId id="320" r:id="rId5"/>
    <p:sldId id="321" r:id="rId6"/>
    <p:sldId id="299" r:id="rId7"/>
    <p:sldId id="300" r:id="rId8"/>
    <p:sldId id="297" r:id="rId9"/>
    <p:sldId id="303" r:id="rId10"/>
    <p:sldId id="329" r:id="rId11"/>
    <p:sldId id="304" r:id="rId12"/>
    <p:sldId id="305" r:id="rId13"/>
    <p:sldId id="306" r:id="rId14"/>
    <p:sldId id="324" r:id="rId15"/>
    <p:sldId id="307" r:id="rId16"/>
    <p:sldId id="311" r:id="rId17"/>
    <p:sldId id="322" r:id="rId18"/>
    <p:sldId id="312" r:id="rId19"/>
    <p:sldId id="309" r:id="rId20"/>
    <p:sldId id="325" r:id="rId21"/>
    <p:sldId id="326" r:id="rId22"/>
    <p:sldId id="327" r:id="rId23"/>
    <p:sldId id="328" r:id="rId24"/>
    <p:sldId id="314" r:id="rId25"/>
    <p:sldId id="261" r:id="rId26"/>
  </p:sldIdLst>
  <p:sldSz cx="9144000" cy="5143500" type="screen16x9"/>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klas Koch" initials="NK" lastIdx="2" clrIdx="0">
    <p:extLst>
      <p:ext uri="{19B8F6BF-5375-455C-9EA6-DF929625EA0E}">
        <p15:presenceInfo xmlns:p15="http://schemas.microsoft.com/office/powerpoint/2012/main" userId="Niklas Koc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A9"/>
    <a:srgbClr val="FFFF00"/>
    <a:srgbClr val="C198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10" autoAdjust="0"/>
    <p:restoredTop sz="94590" autoAdjust="0"/>
  </p:normalViewPr>
  <p:slideViewPr>
    <p:cSldViewPr>
      <p:cViewPr varScale="1">
        <p:scale>
          <a:sx n="158" d="100"/>
          <a:sy n="158" d="100"/>
        </p:scale>
        <p:origin x="1493" y="115"/>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124" d="100"/>
          <a:sy n="124" d="100"/>
        </p:scale>
        <p:origin x="7590"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5-07-14T09:57:03.660" idx="2">
    <p:pos x="10" y="10"/>
    <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a:lvl1pPr>
          </a:lstStyle>
          <a:p>
            <a:fld id="{895FC601-C0C0-45A3-90DB-465B02DC75AE}" type="datetimeFigureOut">
              <a:rPr lang="de-DE" smtClean="0"/>
              <a:t>27.05.2026</a:t>
            </a:fld>
            <a:endParaRPr lang="de-DE"/>
          </a:p>
        </p:txBody>
      </p:sp>
      <p:sp>
        <p:nvSpPr>
          <p:cNvPr id="4" name="Fußzeilenplatzhalter 3"/>
          <p:cNvSpPr>
            <a:spLocks noGrp="1"/>
          </p:cNvSpPr>
          <p:nvPr>
            <p:ph type="ftr" sz="quarter" idx="2"/>
          </p:nvPr>
        </p:nvSpPr>
        <p:spPr>
          <a:xfrm>
            <a:off x="1"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4" y="9428583"/>
            <a:ext cx="2945659" cy="496332"/>
          </a:xfrm>
          <a:prstGeom prst="rect">
            <a:avLst/>
          </a:prstGeom>
        </p:spPr>
        <p:txBody>
          <a:bodyPr vert="horz" lIns="91440" tIns="45720" rIns="91440" bIns="45720" rtlCol="0" anchor="b"/>
          <a:lstStyle>
            <a:lvl1pPr algn="r">
              <a:defRPr sz="1200"/>
            </a:lvl1pPr>
          </a:lstStyle>
          <a:p>
            <a:fld id="{ACF87786-A516-4E6A-A90A-3D0249C34B22}" type="slidenum">
              <a:rPr lang="de-DE" smtClean="0"/>
              <a:t>‹Nr.›</a:t>
            </a:fld>
            <a:endParaRPr lang="de-DE"/>
          </a:p>
        </p:txBody>
      </p:sp>
    </p:spTree>
    <p:extLst>
      <p:ext uri="{BB962C8B-B14F-4D97-AF65-F5344CB8AC3E}">
        <p14:creationId xmlns:p14="http://schemas.microsoft.com/office/powerpoint/2010/main" val="11138318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D9546003-216A-4BE3-9420-4DE77413B884}" type="datetimeFigureOut">
              <a:rPr lang="de-DE" smtClean="0"/>
              <a:t>27.05.2026</a:t>
            </a:fld>
            <a:endParaRPr lang="de-DE"/>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BF8FDD17-403A-4F3B-8441-9FE1E3B5BE2C}" type="slidenum">
              <a:rPr lang="de-DE" smtClean="0"/>
              <a:t>‹Nr.›</a:t>
            </a:fld>
            <a:endParaRPr lang="de-DE"/>
          </a:p>
        </p:txBody>
      </p:sp>
    </p:spTree>
    <p:extLst>
      <p:ext uri="{BB962C8B-B14F-4D97-AF65-F5344CB8AC3E}">
        <p14:creationId xmlns:p14="http://schemas.microsoft.com/office/powerpoint/2010/main" val="191442893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F8FDD17-403A-4F3B-8441-9FE1E3B5BE2C}" type="slidenum">
              <a:rPr lang="de-DE" smtClean="0"/>
              <a:t>1</a:t>
            </a:fld>
            <a:endParaRPr lang="de-DE"/>
          </a:p>
        </p:txBody>
      </p:sp>
    </p:spTree>
    <p:extLst>
      <p:ext uri="{BB962C8B-B14F-4D97-AF65-F5344CB8AC3E}">
        <p14:creationId xmlns:p14="http://schemas.microsoft.com/office/powerpoint/2010/main" val="3446000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kern="1200" dirty="0" smtClean="0">
                <a:solidFill>
                  <a:schemeClr val="tx1"/>
                </a:solidFill>
                <a:effectLst/>
                <a:latin typeface="+mn-lt"/>
                <a:ea typeface="+mn-ea"/>
                <a:cs typeface="+mn-cs"/>
              </a:rPr>
              <a:t>Finanzielle Einbußen:</a:t>
            </a:r>
            <a:r>
              <a:rPr lang="de-DE" dirty="0" smtClean="0"/>
              <a:t> Praxen leiden unter bereits erfolgten Honorarkürzungen von 4,5 % sowie der Sorge vor einer Budgetierung psychotherapeutischer Leistungen durch eine Rückführung in die morbiditätsbedingte Gesamtvergütung.</a:t>
            </a:r>
          </a:p>
          <a:p>
            <a:r>
              <a:rPr lang="de-DE" sz="1200" b="1" kern="1200" dirty="0" smtClean="0">
                <a:solidFill>
                  <a:schemeClr val="tx1"/>
                </a:solidFill>
                <a:effectLst/>
                <a:latin typeface="+mn-lt"/>
                <a:ea typeface="+mn-ea"/>
                <a:cs typeface="+mn-cs"/>
              </a:rPr>
              <a:t>Gefahr von Leistungskürzungen:</a:t>
            </a:r>
            <a:r>
              <a:rPr lang="de-DE" dirty="0" smtClean="0"/>
              <a:t> Der Wegfall von Zuschlägen (z. B. für Kurzzeittherapien) und strikte Deckelungen werden vom Berufsstand als Gefahr für die flächendeckende Patientenversorgung kritisiert.</a:t>
            </a:r>
          </a:p>
          <a:p>
            <a:r>
              <a:rPr lang="de-DE" sz="1200" b="1" kern="1200" dirty="0" smtClean="0">
                <a:solidFill>
                  <a:schemeClr val="tx1"/>
                </a:solidFill>
                <a:effectLst/>
                <a:latin typeface="+mn-lt"/>
                <a:ea typeface="+mn-ea"/>
                <a:cs typeface="+mn-cs"/>
              </a:rPr>
              <a:t>Verlängerte Wartezeiten:</a:t>
            </a:r>
            <a:r>
              <a:rPr lang="de-DE" dirty="0" smtClean="0"/>
              <a:t> Verbände warnen, dass das Sparpaket zu weniger Behandlungsplätzen und somit zu einem „Wartezeitenverlängerungsgesetz“ für psychisch Erkrankte führt.</a:t>
            </a:r>
          </a:p>
          <a:p>
            <a:r>
              <a:rPr lang="de-DE" sz="1200" b="1" kern="1200" dirty="0" smtClean="0">
                <a:solidFill>
                  <a:schemeClr val="tx1"/>
                </a:solidFill>
                <a:effectLst/>
                <a:latin typeface="+mn-lt"/>
                <a:ea typeface="+mn-ea"/>
                <a:cs typeface="+mn-cs"/>
              </a:rPr>
              <a:t>Kritik an der Verhältnismäßigkeit:</a:t>
            </a:r>
            <a:r>
              <a:rPr lang="de-DE" dirty="0" smtClean="0"/>
              <a:t> Da die Psychotherapie nur etwa 0,7 % der GKV-Gesamtausgaben ausmacht, wird die Fokussierung auf diesen Bereich als unverhältnismäßig angesehen</a:t>
            </a:r>
            <a:endParaRPr lang="de-DE" dirty="0"/>
          </a:p>
        </p:txBody>
      </p:sp>
      <p:sp>
        <p:nvSpPr>
          <p:cNvPr id="4" name="Foliennummernplatzhalter 3"/>
          <p:cNvSpPr>
            <a:spLocks noGrp="1"/>
          </p:cNvSpPr>
          <p:nvPr>
            <p:ph type="sldNum" sz="quarter" idx="10"/>
          </p:nvPr>
        </p:nvSpPr>
        <p:spPr/>
        <p:txBody>
          <a:bodyPr/>
          <a:lstStyle/>
          <a:p>
            <a:fld id="{BF8FDD17-403A-4F3B-8441-9FE1E3B5BE2C}" type="slidenum">
              <a:rPr lang="de-DE" smtClean="0"/>
              <a:t>10</a:t>
            </a:fld>
            <a:endParaRPr lang="de-DE"/>
          </a:p>
        </p:txBody>
      </p:sp>
    </p:spTree>
    <p:extLst>
      <p:ext uri="{BB962C8B-B14F-4D97-AF65-F5344CB8AC3E}">
        <p14:creationId xmlns:p14="http://schemas.microsoft.com/office/powerpoint/2010/main" val="4265262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F8FDD17-403A-4F3B-8441-9FE1E3B5BE2C}" type="slidenum">
              <a:rPr lang="de-DE" smtClean="0"/>
              <a:t>11</a:t>
            </a:fld>
            <a:endParaRPr lang="de-DE"/>
          </a:p>
        </p:txBody>
      </p:sp>
    </p:spTree>
    <p:extLst>
      <p:ext uri="{BB962C8B-B14F-4D97-AF65-F5344CB8AC3E}">
        <p14:creationId xmlns:p14="http://schemas.microsoft.com/office/powerpoint/2010/main" val="4159520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F8FDD17-403A-4F3B-8441-9FE1E3B5BE2C}" type="slidenum">
              <a:rPr lang="de-DE" smtClean="0"/>
              <a:t>12</a:t>
            </a:fld>
            <a:endParaRPr lang="de-DE"/>
          </a:p>
        </p:txBody>
      </p:sp>
    </p:spTree>
    <p:extLst>
      <p:ext uri="{BB962C8B-B14F-4D97-AF65-F5344CB8AC3E}">
        <p14:creationId xmlns:p14="http://schemas.microsoft.com/office/powerpoint/2010/main" val="1700069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F8FDD17-403A-4F3B-8441-9FE1E3B5BE2C}" type="slidenum">
              <a:rPr lang="de-DE" smtClean="0"/>
              <a:t>13</a:t>
            </a:fld>
            <a:endParaRPr lang="de-DE"/>
          </a:p>
        </p:txBody>
      </p:sp>
    </p:spTree>
    <p:extLst>
      <p:ext uri="{BB962C8B-B14F-4D97-AF65-F5344CB8AC3E}">
        <p14:creationId xmlns:p14="http://schemas.microsoft.com/office/powerpoint/2010/main" val="3947686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F8FDD17-403A-4F3B-8441-9FE1E3B5BE2C}" type="slidenum">
              <a:rPr lang="de-DE" smtClean="0"/>
              <a:t>14</a:t>
            </a:fld>
            <a:endParaRPr lang="de-DE"/>
          </a:p>
        </p:txBody>
      </p:sp>
    </p:spTree>
    <p:extLst>
      <p:ext uri="{BB962C8B-B14F-4D97-AF65-F5344CB8AC3E}">
        <p14:creationId xmlns:p14="http://schemas.microsoft.com/office/powerpoint/2010/main" val="2672358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F8FDD17-403A-4F3B-8441-9FE1E3B5BE2C}" type="slidenum">
              <a:rPr lang="de-DE" smtClean="0"/>
              <a:t>15</a:t>
            </a:fld>
            <a:endParaRPr lang="de-DE"/>
          </a:p>
        </p:txBody>
      </p:sp>
    </p:spTree>
    <p:extLst>
      <p:ext uri="{BB962C8B-B14F-4D97-AF65-F5344CB8AC3E}">
        <p14:creationId xmlns:p14="http://schemas.microsoft.com/office/powerpoint/2010/main" val="2290167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F8FDD17-403A-4F3B-8441-9FE1E3B5BE2C}" type="slidenum">
              <a:rPr lang="de-DE" smtClean="0"/>
              <a:t>16</a:t>
            </a:fld>
            <a:endParaRPr lang="de-DE"/>
          </a:p>
        </p:txBody>
      </p:sp>
    </p:spTree>
    <p:extLst>
      <p:ext uri="{BB962C8B-B14F-4D97-AF65-F5344CB8AC3E}">
        <p14:creationId xmlns:p14="http://schemas.microsoft.com/office/powerpoint/2010/main" val="4173047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F8FDD17-403A-4F3B-8441-9FE1E3B5BE2C}" type="slidenum">
              <a:rPr lang="de-DE" smtClean="0"/>
              <a:t>17</a:t>
            </a:fld>
            <a:endParaRPr lang="de-DE"/>
          </a:p>
        </p:txBody>
      </p:sp>
    </p:spTree>
    <p:extLst>
      <p:ext uri="{BB962C8B-B14F-4D97-AF65-F5344CB8AC3E}">
        <p14:creationId xmlns:p14="http://schemas.microsoft.com/office/powerpoint/2010/main" val="32066723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F8FDD17-403A-4F3B-8441-9FE1E3B5BE2C}" type="slidenum">
              <a:rPr lang="de-DE" smtClean="0"/>
              <a:t>18</a:t>
            </a:fld>
            <a:endParaRPr lang="de-DE"/>
          </a:p>
        </p:txBody>
      </p:sp>
    </p:spTree>
    <p:extLst>
      <p:ext uri="{BB962C8B-B14F-4D97-AF65-F5344CB8AC3E}">
        <p14:creationId xmlns:p14="http://schemas.microsoft.com/office/powerpoint/2010/main" val="36744370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F8FDD17-403A-4F3B-8441-9FE1E3B5BE2C}" type="slidenum">
              <a:rPr lang="de-DE" smtClean="0"/>
              <a:t>19</a:t>
            </a:fld>
            <a:endParaRPr lang="de-DE"/>
          </a:p>
        </p:txBody>
      </p:sp>
    </p:spTree>
    <p:extLst>
      <p:ext uri="{BB962C8B-B14F-4D97-AF65-F5344CB8AC3E}">
        <p14:creationId xmlns:p14="http://schemas.microsoft.com/office/powerpoint/2010/main" val="2290818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F8FDD17-403A-4F3B-8441-9FE1E3B5BE2C}" type="slidenum">
              <a:rPr lang="de-DE" smtClean="0"/>
              <a:t>2</a:t>
            </a:fld>
            <a:endParaRPr lang="de-DE"/>
          </a:p>
        </p:txBody>
      </p:sp>
    </p:spTree>
    <p:extLst>
      <p:ext uri="{BB962C8B-B14F-4D97-AF65-F5344CB8AC3E}">
        <p14:creationId xmlns:p14="http://schemas.microsoft.com/office/powerpoint/2010/main" val="35287767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F8FDD17-403A-4F3B-8441-9FE1E3B5BE2C}" type="slidenum">
              <a:rPr lang="de-DE" smtClean="0"/>
              <a:t>20</a:t>
            </a:fld>
            <a:endParaRPr lang="de-DE"/>
          </a:p>
        </p:txBody>
      </p:sp>
    </p:spTree>
    <p:extLst>
      <p:ext uri="{BB962C8B-B14F-4D97-AF65-F5344CB8AC3E}">
        <p14:creationId xmlns:p14="http://schemas.microsoft.com/office/powerpoint/2010/main" val="38284149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F8FDD17-403A-4F3B-8441-9FE1E3B5BE2C}" type="slidenum">
              <a:rPr lang="de-DE" smtClean="0"/>
              <a:t>21</a:t>
            </a:fld>
            <a:endParaRPr lang="de-DE"/>
          </a:p>
        </p:txBody>
      </p:sp>
    </p:spTree>
    <p:extLst>
      <p:ext uri="{BB962C8B-B14F-4D97-AF65-F5344CB8AC3E}">
        <p14:creationId xmlns:p14="http://schemas.microsoft.com/office/powerpoint/2010/main" val="40076223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F8FDD17-403A-4F3B-8441-9FE1E3B5BE2C}" type="slidenum">
              <a:rPr lang="de-DE" smtClean="0"/>
              <a:t>22</a:t>
            </a:fld>
            <a:endParaRPr lang="de-DE"/>
          </a:p>
        </p:txBody>
      </p:sp>
    </p:spTree>
    <p:extLst>
      <p:ext uri="{BB962C8B-B14F-4D97-AF65-F5344CB8AC3E}">
        <p14:creationId xmlns:p14="http://schemas.microsoft.com/office/powerpoint/2010/main" val="2083148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kern="1200" dirty="0" smtClean="0">
                <a:solidFill>
                  <a:schemeClr val="tx1"/>
                </a:solidFill>
                <a:effectLst/>
                <a:latin typeface="+mn-lt"/>
                <a:ea typeface="+mn-ea"/>
                <a:cs typeface="+mn-cs"/>
              </a:rPr>
              <a:t>Sie können die Patienten gerne auch schriftlich darauf hinweisen können und sich das von Ihnen unterschreiben lassen können, dass sie dies zur Kenntnis genommen haben.</a:t>
            </a:r>
          </a:p>
          <a:p>
            <a:r>
              <a:rPr lang="de-DE" sz="1200" b="0" i="0" u="none" strike="noStrike" kern="1200" baseline="0" dirty="0" smtClean="0">
                <a:solidFill>
                  <a:schemeClr val="tx1"/>
                </a:solidFill>
                <a:latin typeface="+mn-lt"/>
                <a:ea typeface="+mn-ea"/>
                <a:cs typeface="+mn-cs"/>
              </a:rPr>
              <a:t>dass bei fehlender Genehmigung der neuen Krankenkasse im Nachhinein Kassenbeanstandungen eingehen können. </a:t>
            </a:r>
            <a:r>
              <a:rPr lang="de-DE" sz="1200" b="0" i="0" u="none" strike="noStrike" kern="1200" baseline="0" smtClean="0">
                <a:solidFill>
                  <a:schemeClr val="tx1"/>
                </a:solidFill>
                <a:latin typeface="+mn-lt"/>
                <a:ea typeface="+mn-ea"/>
                <a:cs typeface="+mn-cs"/>
              </a:rPr>
              <a:t>Daher empfehlen wir, proaktiv vor Behandlungsbeginn abzuklären, ob ein Krankenkassenwechsel stattgefunden hat.</a:t>
            </a:r>
            <a:endParaRPr lang="de-DE" sz="1200" b="0" kern="1200" dirty="0" smtClean="0">
              <a:solidFill>
                <a:schemeClr val="tx1"/>
              </a:solidFill>
              <a:effectLst/>
              <a:latin typeface="+mn-lt"/>
              <a:ea typeface="+mn-ea"/>
              <a:cs typeface="+mn-cs"/>
            </a:endParaRPr>
          </a:p>
          <a:p>
            <a:r>
              <a:rPr lang="de-DE" dirty="0" smtClean="0"/>
              <a:t>Auch wenn die Rechtslage noch nicht endgültig höchstrichterlich geklärt ist, sollten Psychotherapeutinnen und -therapeuten bei Kassenwechsel die bewilligten Kontingente von der neuen Krankenkasse bewilligen lassen. Die Berichtigungsbescheide kommen meist Jahre später und ziehen sich dann durch alle Quartale der Behandlung, dadurch entstehen ggf. hohe Honorarrückforderungen.</a:t>
            </a:r>
            <a:endParaRPr lang="de-DE" sz="1200" b="0" kern="1200" dirty="0" smtClean="0">
              <a:solidFill>
                <a:schemeClr val="tx1"/>
              </a:solidFill>
              <a:effectLst/>
              <a:latin typeface="+mn-lt"/>
              <a:ea typeface="+mn-ea"/>
              <a:cs typeface="+mn-cs"/>
            </a:endParaRPr>
          </a:p>
          <a:p>
            <a:endParaRPr lang="de-DE" sz="1200" b="0" kern="1200" dirty="0" smtClean="0">
              <a:solidFill>
                <a:schemeClr val="tx1"/>
              </a:solidFill>
              <a:effectLst/>
              <a:latin typeface="+mn-lt"/>
              <a:ea typeface="+mn-ea"/>
              <a:cs typeface="+mn-cs"/>
            </a:endParaRPr>
          </a:p>
          <a:p>
            <a:r>
              <a:rPr lang="de-DE" sz="1200" b="0" kern="1200" dirty="0" smtClean="0">
                <a:solidFill>
                  <a:schemeClr val="tx1"/>
                </a:solidFill>
                <a:effectLst/>
                <a:latin typeface="+mn-lt"/>
                <a:ea typeface="+mn-ea"/>
                <a:cs typeface="+mn-cs"/>
              </a:rPr>
              <a:t>Ein Krankenkassenwechsel während einer laufenden Psychotherapie ist problemlos möglich, bringt jedoch bürokratische Formalitäten mit sich. Die Kostenübernahme ist gesetzlich geregelt</a:t>
            </a:r>
            <a:r>
              <a:rPr lang="de-DE" dirty="0" smtClean="0"/>
              <a:t>, muss aber aufgrund aktueller Richtlinien </a:t>
            </a:r>
            <a:r>
              <a:rPr lang="de-DE" sz="1200" b="1" kern="1200" dirty="0" smtClean="0">
                <a:solidFill>
                  <a:schemeClr val="tx1"/>
                </a:solidFill>
                <a:effectLst/>
                <a:latin typeface="+mn-lt"/>
                <a:ea typeface="+mn-ea"/>
                <a:cs typeface="+mn-cs"/>
              </a:rPr>
              <a:t>zwingend erneut bei der neuen Krankenkasse beantragt werden</a:t>
            </a:r>
          </a:p>
          <a:p>
            <a:r>
              <a:rPr lang="de-DE" sz="1200" b="1" kern="1200" dirty="0" smtClean="0">
                <a:solidFill>
                  <a:schemeClr val="tx1"/>
                </a:solidFill>
                <a:effectLst/>
                <a:latin typeface="+mn-lt"/>
                <a:ea typeface="+mn-ea"/>
                <a:cs typeface="+mn-cs"/>
              </a:rPr>
              <a:t>Neuen Antrag stellen:</a:t>
            </a:r>
            <a:r>
              <a:rPr lang="de-DE" dirty="0" smtClean="0"/>
              <a:t> Die Therapie muss bei der neuen Krankenkasse beantragt werden. Dies geschieht in der Regel unkompliziert mit den Formularen PTV1 und PTV2 sowie einer Kopie der ursprünglichen Genehmigung der alten Kasse.</a:t>
            </a:r>
          </a:p>
          <a:p>
            <a:r>
              <a:rPr lang="de-DE" sz="1200" b="1" kern="1200" dirty="0" smtClean="0">
                <a:solidFill>
                  <a:schemeClr val="tx1"/>
                </a:solidFill>
                <a:effectLst/>
                <a:latin typeface="+mn-lt"/>
                <a:ea typeface="+mn-ea"/>
                <a:cs typeface="+mn-cs"/>
              </a:rPr>
              <a:t>Fristen beachten:</a:t>
            </a:r>
            <a:r>
              <a:rPr lang="de-DE" dirty="0" smtClean="0"/>
              <a:t> Der Antrag muss spätestens innerhalb der ersten 4 Wochen nach Beginn des Quartals, das auf den Kassenwechsel folgt, oder vor der ersten Sitzung in diesem Quartal eingereicht werden.</a:t>
            </a:r>
          </a:p>
          <a:p>
            <a:r>
              <a:rPr lang="de-DE" sz="1200" b="1" kern="1200" dirty="0" smtClean="0">
                <a:solidFill>
                  <a:schemeClr val="tx1"/>
                </a:solidFill>
                <a:effectLst/>
                <a:latin typeface="+mn-lt"/>
                <a:ea typeface="+mn-ea"/>
                <a:cs typeface="+mn-cs"/>
              </a:rPr>
              <a:t>Therapieunterbrechung vermeiden:</a:t>
            </a:r>
            <a:r>
              <a:rPr lang="de-DE" dirty="0" smtClean="0"/>
              <a:t> Klären Sie die Kostenübernahme unbedingt vor der ersten Therapiestunde im neuen Quartal, um die lückenlose Abrechnung sicherzustellen.</a:t>
            </a:r>
            <a:endParaRPr lang="de-DE" dirty="0"/>
          </a:p>
        </p:txBody>
      </p:sp>
      <p:sp>
        <p:nvSpPr>
          <p:cNvPr id="4" name="Foliennummernplatzhalter 3"/>
          <p:cNvSpPr>
            <a:spLocks noGrp="1"/>
          </p:cNvSpPr>
          <p:nvPr>
            <p:ph type="sldNum" sz="quarter" idx="10"/>
          </p:nvPr>
        </p:nvSpPr>
        <p:spPr/>
        <p:txBody>
          <a:bodyPr/>
          <a:lstStyle/>
          <a:p>
            <a:fld id="{BF8FDD17-403A-4F3B-8441-9FE1E3B5BE2C}" type="slidenum">
              <a:rPr lang="de-DE" smtClean="0"/>
              <a:t>23</a:t>
            </a:fld>
            <a:endParaRPr lang="de-DE"/>
          </a:p>
        </p:txBody>
      </p:sp>
    </p:spTree>
    <p:extLst>
      <p:ext uri="{BB962C8B-B14F-4D97-AF65-F5344CB8AC3E}">
        <p14:creationId xmlns:p14="http://schemas.microsoft.com/office/powerpoint/2010/main" val="13042519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F8FDD17-403A-4F3B-8441-9FE1E3B5BE2C}" type="slidenum">
              <a:rPr lang="de-DE" smtClean="0"/>
              <a:t>24</a:t>
            </a:fld>
            <a:endParaRPr lang="de-DE"/>
          </a:p>
        </p:txBody>
      </p:sp>
    </p:spTree>
    <p:extLst>
      <p:ext uri="{BB962C8B-B14F-4D97-AF65-F5344CB8AC3E}">
        <p14:creationId xmlns:p14="http://schemas.microsoft.com/office/powerpoint/2010/main" val="37093051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F8FDD17-403A-4F3B-8441-9FE1E3B5BE2C}" type="slidenum">
              <a:rPr lang="de-DE" smtClean="0"/>
              <a:t>25</a:t>
            </a:fld>
            <a:endParaRPr lang="de-DE"/>
          </a:p>
        </p:txBody>
      </p:sp>
    </p:spTree>
    <p:extLst>
      <p:ext uri="{BB962C8B-B14F-4D97-AF65-F5344CB8AC3E}">
        <p14:creationId xmlns:p14="http://schemas.microsoft.com/office/powerpoint/2010/main" val="3910456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F8FDD17-403A-4F3B-8441-9FE1E3B5BE2C}" type="slidenum">
              <a:rPr lang="de-DE" smtClean="0"/>
              <a:t>3</a:t>
            </a:fld>
            <a:endParaRPr lang="de-DE"/>
          </a:p>
        </p:txBody>
      </p:sp>
    </p:spTree>
    <p:extLst>
      <p:ext uri="{BB962C8B-B14F-4D97-AF65-F5344CB8AC3E}">
        <p14:creationId xmlns:p14="http://schemas.microsoft.com/office/powerpoint/2010/main" val="782369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F8FDD17-403A-4F3B-8441-9FE1E3B5BE2C}" type="slidenum">
              <a:rPr lang="de-DE" smtClean="0"/>
              <a:t>4</a:t>
            </a:fld>
            <a:endParaRPr lang="de-DE"/>
          </a:p>
        </p:txBody>
      </p:sp>
    </p:spTree>
    <p:extLst>
      <p:ext uri="{BB962C8B-B14F-4D97-AF65-F5344CB8AC3E}">
        <p14:creationId xmlns:p14="http://schemas.microsoft.com/office/powerpoint/2010/main" val="1864522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F8FDD17-403A-4F3B-8441-9FE1E3B5BE2C}" type="slidenum">
              <a:rPr lang="de-DE" smtClean="0"/>
              <a:t>5</a:t>
            </a:fld>
            <a:endParaRPr lang="de-DE"/>
          </a:p>
        </p:txBody>
      </p:sp>
    </p:spTree>
    <p:extLst>
      <p:ext uri="{BB962C8B-B14F-4D97-AF65-F5344CB8AC3E}">
        <p14:creationId xmlns:p14="http://schemas.microsoft.com/office/powerpoint/2010/main" val="370264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F8FDD17-403A-4F3B-8441-9FE1E3B5BE2C}" type="slidenum">
              <a:rPr lang="de-DE" smtClean="0"/>
              <a:t>6</a:t>
            </a:fld>
            <a:endParaRPr lang="de-DE"/>
          </a:p>
        </p:txBody>
      </p:sp>
    </p:spTree>
    <p:extLst>
      <p:ext uri="{BB962C8B-B14F-4D97-AF65-F5344CB8AC3E}">
        <p14:creationId xmlns:p14="http://schemas.microsoft.com/office/powerpoint/2010/main" val="2952244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F8FDD17-403A-4F3B-8441-9FE1E3B5BE2C}" type="slidenum">
              <a:rPr lang="de-DE" smtClean="0"/>
              <a:t>7</a:t>
            </a:fld>
            <a:endParaRPr lang="de-DE"/>
          </a:p>
        </p:txBody>
      </p:sp>
    </p:spTree>
    <p:extLst>
      <p:ext uri="{BB962C8B-B14F-4D97-AF65-F5344CB8AC3E}">
        <p14:creationId xmlns:p14="http://schemas.microsoft.com/office/powerpoint/2010/main" val="1096650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F8FDD17-403A-4F3B-8441-9FE1E3B5BE2C}" type="slidenum">
              <a:rPr lang="de-DE" smtClean="0"/>
              <a:t>8</a:t>
            </a:fld>
            <a:endParaRPr lang="de-DE"/>
          </a:p>
        </p:txBody>
      </p:sp>
    </p:spTree>
    <p:extLst>
      <p:ext uri="{BB962C8B-B14F-4D97-AF65-F5344CB8AC3E}">
        <p14:creationId xmlns:p14="http://schemas.microsoft.com/office/powerpoint/2010/main" val="852781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kern="1200" dirty="0" smtClean="0">
                <a:solidFill>
                  <a:schemeClr val="tx1"/>
                </a:solidFill>
                <a:effectLst/>
                <a:latin typeface="+mn-lt"/>
                <a:ea typeface="+mn-ea"/>
                <a:cs typeface="+mn-cs"/>
              </a:rPr>
              <a:t>Finanzielle Einbußen:</a:t>
            </a:r>
            <a:r>
              <a:rPr lang="de-DE" dirty="0" smtClean="0"/>
              <a:t> Praxen leiden unter bereits erfolgten Honorarkürzungen von 4,5 % sowie der Sorge vor einer Budgetierung psychotherapeutischer Leistungen durch eine Rückführung in die morbiditätsbedingte Gesamtvergütung.</a:t>
            </a:r>
          </a:p>
          <a:p>
            <a:r>
              <a:rPr lang="de-DE" sz="1200" b="1" kern="1200" dirty="0" smtClean="0">
                <a:solidFill>
                  <a:schemeClr val="tx1"/>
                </a:solidFill>
                <a:effectLst/>
                <a:latin typeface="+mn-lt"/>
                <a:ea typeface="+mn-ea"/>
                <a:cs typeface="+mn-cs"/>
              </a:rPr>
              <a:t>Gefahr von Leistungskürzungen:</a:t>
            </a:r>
            <a:r>
              <a:rPr lang="de-DE" dirty="0" smtClean="0"/>
              <a:t> Der Wegfall von Zuschlägen (z. B. für Kurzzeittherapien) und strikte Deckelungen werden vom Berufsstand als Gefahr für die flächendeckende Patientenversorgung kritisiert.</a:t>
            </a:r>
          </a:p>
          <a:p>
            <a:r>
              <a:rPr lang="de-DE" sz="1200" b="1" kern="1200" dirty="0" smtClean="0">
                <a:solidFill>
                  <a:schemeClr val="tx1"/>
                </a:solidFill>
                <a:effectLst/>
                <a:latin typeface="+mn-lt"/>
                <a:ea typeface="+mn-ea"/>
                <a:cs typeface="+mn-cs"/>
              </a:rPr>
              <a:t>Verlängerte Wartezeiten:</a:t>
            </a:r>
            <a:r>
              <a:rPr lang="de-DE" dirty="0" smtClean="0"/>
              <a:t> Verbände warnen, dass das Sparpaket zu weniger Behandlungsplätzen und somit zu einem „Wartezeitenverlängerungsgesetz“ für psychisch Erkrankte führt.</a:t>
            </a:r>
          </a:p>
          <a:p>
            <a:r>
              <a:rPr lang="de-DE" sz="1200" b="1" kern="1200" dirty="0" smtClean="0">
                <a:solidFill>
                  <a:schemeClr val="tx1"/>
                </a:solidFill>
                <a:effectLst/>
                <a:latin typeface="+mn-lt"/>
                <a:ea typeface="+mn-ea"/>
                <a:cs typeface="+mn-cs"/>
              </a:rPr>
              <a:t>Kritik an der Verhältnismäßigkeit:</a:t>
            </a:r>
            <a:r>
              <a:rPr lang="de-DE" dirty="0" smtClean="0"/>
              <a:t> Da die Psychotherapie nur etwa 0,7 % der GKV-Gesamtausgaben ausmacht, wird die Fokussierung auf diesen Bereich als unverhältnismäßig angesehen</a:t>
            </a:r>
            <a:endParaRPr lang="de-DE" dirty="0"/>
          </a:p>
        </p:txBody>
      </p:sp>
      <p:sp>
        <p:nvSpPr>
          <p:cNvPr id="4" name="Foliennummernplatzhalter 3"/>
          <p:cNvSpPr>
            <a:spLocks noGrp="1"/>
          </p:cNvSpPr>
          <p:nvPr>
            <p:ph type="sldNum" sz="quarter" idx="10"/>
          </p:nvPr>
        </p:nvSpPr>
        <p:spPr/>
        <p:txBody>
          <a:bodyPr/>
          <a:lstStyle/>
          <a:p>
            <a:fld id="{BF8FDD17-403A-4F3B-8441-9FE1E3B5BE2C}" type="slidenum">
              <a:rPr lang="de-DE" smtClean="0"/>
              <a:t>9</a:t>
            </a:fld>
            <a:endParaRPr lang="de-DE"/>
          </a:p>
        </p:txBody>
      </p:sp>
    </p:spTree>
    <p:extLst>
      <p:ext uri="{BB962C8B-B14F-4D97-AF65-F5344CB8AC3E}">
        <p14:creationId xmlns:p14="http://schemas.microsoft.com/office/powerpoint/2010/main" val="26605063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pic>
        <p:nvPicPr>
          <p:cNvPr id="20" name="Picture 2" descr="C:\Users\Thomas\Desktop\PowerPoint_169_Standards_RZ01---Kopi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84" y="21142"/>
            <a:ext cx="9144000" cy="5142896"/>
          </a:xfrm>
          <a:prstGeom prst="rect">
            <a:avLst/>
          </a:prstGeom>
          <a:noFill/>
          <a:extLst>
            <a:ext uri="{909E8E84-426E-40DD-AFC4-6F175D3DCCD1}">
              <a14:hiddenFill xmlns:a14="http://schemas.microsoft.com/office/drawing/2010/main">
                <a:solidFill>
                  <a:srgbClr val="FFFFFF"/>
                </a:solidFill>
              </a14:hiddenFill>
            </a:ext>
          </a:extLst>
        </p:spPr>
      </p:pic>
      <p:sp>
        <p:nvSpPr>
          <p:cNvPr id="21" name="Rechteck 20"/>
          <p:cNvSpPr/>
          <p:nvPr userDrawn="1"/>
        </p:nvSpPr>
        <p:spPr>
          <a:xfrm>
            <a:off x="0" y="0"/>
            <a:ext cx="9144000" cy="216000"/>
          </a:xfrm>
          <a:prstGeom prst="rect">
            <a:avLst/>
          </a:prstGeom>
          <a:solidFill>
            <a:srgbClr val="005CA9"/>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3" name="Gerade Verbindung 22"/>
          <p:cNvCxnSpPr/>
          <p:nvPr userDrawn="1"/>
        </p:nvCxnSpPr>
        <p:spPr>
          <a:xfrm>
            <a:off x="3851920" y="2859782"/>
            <a:ext cx="4794056" cy="0"/>
          </a:xfrm>
          <a:prstGeom prst="line">
            <a:avLst/>
          </a:prstGeom>
          <a:ln w="31750">
            <a:solidFill>
              <a:srgbClr val="005CA9"/>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a:xfrm>
            <a:off x="3863350" y="4587974"/>
            <a:ext cx="4794056" cy="0"/>
          </a:xfrm>
          <a:prstGeom prst="line">
            <a:avLst/>
          </a:prstGeom>
          <a:ln w="31750">
            <a:solidFill>
              <a:srgbClr val="005CA9"/>
            </a:solidFill>
          </a:ln>
        </p:spPr>
        <p:style>
          <a:lnRef idx="1">
            <a:schemeClr val="accent1"/>
          </a:lnRef>
          <a:fillRef idx="0">
            <a:schemeClr val="accent1"/>
          </a:fillRef>
          <a:effectRef idx="0">
            <a:schemeClr val="accent1"/>
          </a:effectRef>
          <a:fontRef idx="minor">
            <a:schemeClr val="tx1"/>
          </a:fontRef>
        </p:style>
      </p:cxnSp>
      <p:sp>
        <p:nvSpPr>
          <p:cNvPr id="28" name="Inhaltsplatzhalter 2"/>
          <p:cNvSpPr>
            <a:spLocks noGrp="1"/>
          </p:cNvSpPr>
          <p:nvPr>
            <p:ph idx="1" hasCustomPrompt="1"/>
          </p:nvPr>
        </p:nvSpPr>
        <p:spPr>
          <a:xfrm>
            <a:off x="3851920" y="915566"/>
            <a:ext cx="4798796" cy="1944216"/>
          </a:xfrm>
          <a:prstGeom prst="rect">
            <a:avLst/>
          </a:prstGeom>
        </p:spPr>
        <p:txBody>
          <a:bodyPr anchor="b" anchorCtr="0"/>
          <a:lstStyle>
            <a:lvl1pPr marL="0" indent="0">
              <a:buNone/>
              <a:defRPr sz="3600" b="1" baseline="0">
                <a:solidFill>
                  <a:srgbClr val="005CA9"/>
                </a:solidFill>
                <a:latin typeface="Arial" panose="020B0604020202020204" pitchFamily="34" charset="0"/>
                <a:cs typeface="Arial" panose="020B0604020202020204" pitchFamily="34" charset="0"/>
              </a:defRPr>
            </a:lvl1pPr>
          </a:lstStyle>
          <a:p>
            <a:pPr lvl="0"/>
            <a:r>
              <a:rPr lang="de-DE" dirty="0"/>
              <a:t>Titel</a:t>
            </a:r>
          </a:p>
        </p:txBody>
      </p:sp>
      <p:sp>
        <p:nvSpPr>
          <p:cNvPr id="29" name="Inhaltsplatzhalter 2"/>
          <p:cNvSpPr>
            <a:spLocks noGrp="1"/>
          </p:cNvSpPr>
          <p:nvPr>
            <p:ph idx="10" hasCustomPrompt="1"/>
          </p:nvPr>
        </p:nvSpPr>
        <p:spPr>
          <a:xfrm>
            <a:off x="3851920" y="2935896"/>
            <a:ext cx="4794056" cy="211918"/>
          </a:xfrm>
          <a:prstGeom prst="rect">
            <a:avLst/>
          </a:prstGeom>
        </p:spPr>
        <p:txBody>
          <a:bodyPr anchor="t" anchorCtr="0"/>
          <a:lstStyle>
            <a:lvl1pPr marL="0" indent="0">
              <a:buNone/>
              <a:defRPr sz="1200" b="1">
                <a:solidFill>
                  <a:schemeClr val="tx1"/>
                </a:solidFill>
                <a:latin typeface="Arial" panose="020B0604020202020204" pitchFamily="34" charset="0"/>
                <a:cs typeface="Arial" panose="020B0604020202020204" pitchFamily="34" charset="0"/>
              </a:defRPr>
            </a:lvl1pPr>
          </a:lstStyle>
          <a:p>
            <a:r>
              <a:rPr lang="de-DE" dirty="0"/>
              <a:t>Vorname Name</a:t>
            </a:r>
          </a:p>
        </p:txBody>
      </p:sp>
      <p:sp>
        <p:nvSpPr>
          <p:cNvPr id="34" name="Inhaltsplatzhalter 2"/>
          <p:cNvSpPr>
            <a:spLocks noGrp="1"/>
          </p:cNvSpPr>
          <p:nvPr>
            <p:ph idx="12" hasCustomPrompt="1"/>
          </p:nvPr>
        </p:nvSpPr>
        <p:spPr>
          <a:xfrm>
            <a:off x="3851920" y="3790369"/>
            <a:ext cx="4794056" cy="509573"/>
          </a:xfrm>
          <a:prstGeom prst="rect">
            <a:avLst/>
          </a:prstGeom>
        </p:spPr>
        <p:txBody>
          <a:bodyPr anchor="b" anchorCtr="0"/>
          <a:lstStyle>
            <a:lvl1pPr marL="0" indent="0">
              <a:buNone/>
              <a:defRPr sz="1200" b="0" baseline="0">
                <a:solidFill>
                  <a:schemeClr val="tx1"/>
                </a:solidFill>
                <a:latin typeface="Arial" panose="020B0604020202020204" pitchFamily="34" charset="0"/>
                <a:cs typeface="Arial" panose="020B0604020202020204" pitchFamily="34" charset="0"/>
              </a:defRPr>
            </a:lvl1pPr>
          </a:lstStyle>
          <a:p>
            <a:r>
              <a:rPr lang="de-DE" dirty="0"/>
              <a:t>Veranstaltung, Ort</a:t>
            </a:r>
          </a:p>
        </p:txBody>
      </p:sp>
      <p:sp>
        <p:nvSpPr>
          <p:cNvPr id="35" name="Inhaltsplatzhalter 2"/>
          <p:cNvSpPr>
            <a:spLocks noGrp="1"/>
          </p:cNvSpPr>
          <p:nvPr>
            <p:ph idx="13" hasCustomPrompt="1"/>
          </p:nvPr>
        </p:nvSpPr>
        <p:spPr>
          <a:xfrm>
            <a:off x="3851920" y="4304048"/>
            <a:ext cx="4794056" cy="211918"/>
          </a:xfrm>
          <a:prstGeom prst="rect">
            <a:avLst/>
          </a:prstGeom>
        </p:spPr>
        <p:txBody>
          <a:bodyPr anchor="t" anchorCtr="0"/>
          <a:lstStyle>
            <a:lvl1pPr marL="0" indent="0">
              <a:buNone/>
              <a:defRPr sz="1200" b="0">
                <a:solidFill>
                  <a:schemeClr val="tx1"/>
                </a:solidFill>
                <a:latin typeface="Arial" panose="020B0604020202020204" pitchFamily="34" charset="0"/>
                <a:cs typeface="Arial" panose="020B0604020202020204" pitchFamily="34" charset="0"/>
              </a:defRPr>
            </a:lvl1pPr>
          </a:lstStyle>
          <a:p>
            <a:r>
              <a:rPr lang="de-DE" dirty="0"/>
              <a:t>Datum</a:t>
            </a:r>
          </a:p>
        </p:txBody>
      </p:sp>
      <p:sp>
        <p:nvSpPr>
          <p:cNvPr id="15" name="Inhaltsplatzhalter 2"/>
          <p:cNvSpPr>
            <a:spLocks noGrp="1"/>
          </p:cNvSpPr>
          <p:nvPr>
            <p:ph idx="14" hasCustomPrompt="1"/>
          </p:nvPr>
        </p:nvSpPr>
        <p:spPr>
          <a:xfrm>
            <a:off x="3851920" y="3223928"/>
            <a:ext cx="4794056" cy="211918"/>
          </a:xfrm>
          <a:prstGeom prst="rect">
            <a:avLst/>
          </a:prstGeom>
        </p:spPr>
        <p:txBody>
          <a:bodyPr anchor="t" anchorCtr="0"/>
          <a:lstStyle>
            <a:lvl1pPr marL="0" indent="0">
              <a:buNone/>
              <a:defRPr sz="1200" b="1">
                <a:solidFill>
                  <a:schemeClr val="tx1"/>
                </a:solidFill>
                <a:latin typeface="Arial" panose="020B0604020202020204" pitchFamily="34" charset="0"/>
                <a:cs typeface="Arial" panose="020B0604020202020204" pitchFamily="34" charset="0"/>
              </a:defRPr>
            </a:lvl1pPr>
          </a:lstStyle>
          <a:p>
            <a:r>
              <a:rPr lang="de-DE" dirty="0"/>
              <a:t>Abteilung</a:t>
            </a:r>
          </a:p>
        </p:txBody>
      </p:sp>
      <p:pic>
        <p:nvPicPr>
          <p:cNvPr id="3" name="Grafik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4927" y="361784"/>
            <a:ext cx="2662897" cy="629688"/>
          </a:xfrm>
          <a:prstGeom prst="rect">
            <a:avLst/>
          </a:prstGeom>
        </p:spPr>
      </p:pic>
      <p:pic>
        <p:nvPicPr>
          <p:cNvPr id="5" name="Grafik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9552" y="1013948"/>
            <a:ext cx="1800200" cy="377912"/>
          </a:xfrm>
          <a:prstGeom prst="rect">
            <a:avLst/>
          </a:prstGeom>
        </p:spPr>
      </p:pic>
      <p:pic>
        <p:nvPicPr>
          <p:cNvPr id="14" name="Grafik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7212" y="1888852"/>
            <a:ext cx="2431267" cy="2540246"/>
          </a:xfrm>
          <a:prstGeom prst="rect">
            <a:avLst/>
          </a:prstGeom>
        </p:spPr>
      </p:pic>
      <p:sp>
        <p:nvSpPr>
          <p:cNvPr id="18" name="Datumsplatzhalter 3"/>
          <p:cNvSpPr txBox="1">
            <a:spLocks/>
          </p:cNvSpPr>
          <p:nvPr userDrawn="1"/>
        </p:nvSpPr>
        <p:spPr>
          <a:xfrm>
            <a:off x="3851219" y="3475013"/>
            <a:ext cx="4794056" cy="273844"/>
          </a:xfrm>
          <a:prstGeom prst="rect">
            <a:avLst/>
          </a:prstGeom>
        </p:spPr>
        <p:txBody>
          <a:bodyPr vert="horz" lIns="91440" tIns="45720" rIns="91440" bIns="45720" rtlCol="0" anchor="ctr"/>
          <a:lstStyle>
            <a:defPPr>
              <a:defRPr lang="de-DE"/>
            </a:defPPr>
            <a:lvl1pPr marL="0" algn="l" defTabSz="914400" rtl="0" eaLnBrk="1" latinLnBrk="0" hangingPunct="1">
              <a:defRPr sz="900" b="1" kern="1200">
                <a:solidFill>
                  <a:srgbClr val="005CA9"/>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sz="1200" dirty="0">
                <a:solidFill>
                  <a:schemeClr val="tx1"/>
                </a:solidFill>
              </a:rPr>
              <a:t>KASSENÄRZTLICHE</a:t>
            </a:r>
            <a:r>
              <a:rPr lang="de-DE" sz="1200" baseline="0" dirty="0">
                <a:solidFill>
                  <a:schemeClr val="tx1"/>
                </a:solidFill>
              </a:rPr>
              <a:t> VEREINIGUNG HAMBURG</a:t>
            </a:r>
            <a:endParaRPr lang="de-DE" sz="1200" dirty="0">
              <a:solidFill>
                <a:schemeClr val="tx1"/>
              </a:solidFill>
            </a:endParaRPr>
          </a:p>
        </p:txBody>
      </p:sp>
    </p:spTree>
    <p:extLst>
      <p:ext uri="{BB962C8B-B14F-4D97-AF65-F5344CB8AC3E}">
        <p14:creationId xmlns:p14="http://schemas.microsoft.com/office/powerpoint/2010/main" val="983602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5" name="Titel 1"/>
          <p:cNvSpPr>
            <a:spLocks noGrp="1"/>
          </p:cNvSpPr>
          <p:nvPr>
            <p:ph type="title"/>
          </p:nvPr>
        </p:nvSpPr>
        <p:spPr>
          <a:xfrm>
            <a:off x="444683" y="205979"/>
            <a:ext cx="8100573" cy="421555"/>
          </a:xfrm>
          <a:prstGeom prst="rect">
            <a:avLst/>
          </a:prstGeom>
        </p:spPr>
        <p:txBody>
          <a:bodyPr/>
          <a:lstStyle>
            <a:lvl1pPr algn="r">
              <a:defRPr sz="2000" b="1">
                <a:solidFill>
                  <a:srgbClr val="005CA9"/>
                </a:solidFill>
                <a:latin typeface="Arial" panose="020B0604020202020204" pitchFamily="34" charset="0"/>
                <a:cs typeface="Arial" panose="020B0604020202020204" pitchFamily="34" charset="0"/>
              </a:defRPr>
            </a:lvl1pPr>
          </a:lstStyle>
          <a:p>
            <a:r>
              <a:rPr lang="de-DE" dirty="0"/>
              <a:t>Titelmasterformat durch Klicken bearbeiten</a:t>
            </a:r>
          </a:p>
        </p:txBody>
      </p:sp>
      <p:sp>
        <p:nvSpPr>
          <p:cNvPr id="6" name="Foliennummernplatzhalter 5"/>
          <p:cNvSpPr txBox="1">
            <a:spLocks/>
          </p:cNvSpPr>
          <p:nvPr userDrawn="1"/>
        </p:nvSpPr>
        <p:spPr>
          <a:xfrm>
            <a:off x="50356" y="4821582"/>
            <a:ext cx="432048" cy="273844"/>
          </a:xfrm>
          <a:prstGeom prst="rect">
            <a:avLst/>
          </a:prstGeom>
        </p:spPr>
        <p:txBody>
          <a:bodyPr vert="horz" lIns="91440" tIns="45720" rIns="91440" bIns="45720" rtlCol="0" anchor="ctr"/>
          <a:lstStyle>
            <a:defPPr>
              <a:defRPr lang="de-DE"/>
            </a:defPPr>
            <a:lvl1pPr marL="0" algn="l" defTabSz="914400" rtl="0" eaLnBrk="1" latinLnBrk="0" hangingPunct="1">
              <a:defRPr sz="900" b="1" kern="1200">
                <a:solidFill>
                  <a:srgbClr val="005CA9"/>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E346ABF-5786-465F-A8BD-EAC9B6EDF2DD}" type="slidenum">
              <a:rPr lang="de-DE" smtClean="0"/>
              <a:pPr/>
              <a:t>‹Nr.›</a:t>
            </a:fld>
            <a:endParaRPr lang="de-DE" dirty="0"/>
          </a:p>
        </p:txBody>
      </p:sp>
      <p:cxnSp>
        <p:nvCxnSpPr>
          <p:cNvPr id="7" name="Gerade Verbindung 15"/>
          <p:cNvCxnSpPr/>
          <p:nvPr userDrawn="1"/>
        </p:nvCxnSpPr>
        <p:spPr>
          <a:xfrm>
            <a:off x="-36512" y="4869011"/>
            <a:ext cx="9289032" cy="0"/>
          </a:xfrm>
          <a:prstGeom prst="line">
            <a:avLst/>
          </a:prstGeom>
          <a:ln w="12700">
            <a:solidFill>
              <a:srgbClr val="005CA9"/>
            </a:solidFill>
          </a:ln>
        </p:spPr>
        <p:style>
          <a:lnRef idx="1">
            <a:schemeClr val="accent1"/>
          </a:lnRef>
          <a:fillRef idx="0">
            <a:schemeClr val="accent1"/>
          </a:fillRef>
          <a:effectRef idx="0">
            <a:schemeClr val="accent1"/>
          </a:effectRef>
          <a:fontRef idx="minor">
            <a:schemeClr val="tx1"/>
          </a:fontRef>
        </p:style>
      </p:cxnSp>
      <p:cxnSp>
        <p:nvCxnSpPr>
          <p:cNvPr id="8" name="Gerade Verbindung 16"/>
          <p:cNvCxnSpPr/>
          <p:nvPr userDrawn="1"/>
        </p:nvCxnSpPr>
        <p:spPr>
          <a:xfrm>
            <a:off x="539552" y="4869011"/>
            <a:ext cx="0" cy="172195"/>
          </a:xfrm>
          <a:prstGeom prst="line">
            <a:avLst/>
          </a:prstGeom>
          <a:ln w="12700">
            <a:solidFill>
              <a:srgbClr val="005CA9"/>
            </a:solidFill>
          </a:ln>
        </p:spPr>
        <p:style>
          <a:lnRef idx="1">
            <a:schemeClr val="accent1"/>
          </a:lnRef>
          <a:fillRef idx="0">
            <a:schemeClr val="accent1"/>
          </a:fillRef>
          <a:effectRef idx="0">
            <a:schemeClr val="accent1"/>
          </a:effectRef>
          <a:fontRef idx="minor">
            <a:schemeClr val="tx1"/>
          </a:fontRef>
        </p:style>
      </p:cxnSp>
      <p:sp>
        <p:nvSpPr>
          <p:cNvPr id="9" name="Datumsplatzhalter 3"/>
          <p:cNvSpPr txBox="1">
            <a:spLocks/>
          </p:cNvSpPr>
          <p:nvPr userDrawn="1"/>
        </p:nvSpPr>
        <p:spPr>
          <a:xfrm>
            <a:off x="5802204" y="4818186"/>
            <a:ext cx="3194523" cy="273844"/>
          </a:xfrm>
          <a:prstGeom prst="rect">
            <a:avLst/>
          </a:prstGeom>
        </p:spPr>
        <p:txBody>
          <a:bodyPr vert="horz" lIns="91440" tIns="45720" rIns="91440" bIns="45720" rtlCol="0" anchor="ctr"/>
          <a:lstStyle>
            <a:defPPr>
              <a:defRPr lang="de-DE"/>
            </a:defPPr>
            <a:lvl1pPr marL="0" algn="l" defTabSz="914400" rtl="0" eaLnBrk="1" latinLnBrk="0" hangingPunct="1">
              <a:defRPr sz="900" b="1" kern="1200">
                <a:solidFill>
                  <a:srgbClr val="005CA9"/>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dirty="0"/>
              <a:t>KASSENÄRZTLICHE</a:t>
            </a:r>
            <a:r>
              <a:rPr lang="de-DE" baseline="0" dirty="0"/>
              <a:t> VEREINIGUNG HAMBURG</a:t>
            </a:r>
            <a:endParaRPr lang="de-DE" dirty="0"/>
          </a:p>
        </p:txBody>
      </p:sp>
      <p:pic>
        <p:nvPicPr>
          <p:cNvPr id="11" name="Grafik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48465" y="318354"/>
            <a:ext cx="216024" cy="225707"/>
          </a:xfrm>
          <a:prstGeom prst="rect">
            <a:avLst/>
          </a:prstGeom>
        </p:spPr>
      </p:pic>
      <p:cxnSp>
        <p:nvCxnSpPr>
          <p:cNvPr id="12" name="Gerade Verbindung 16"/>
          <p:cNvCxnSpPr/>
          <p:nvPr userDrawn="1"/>
        </p:nvCxnSpPr>
        <p:spPr>
          <a:xfrm>
            <a:off x="8622032" y="4871541"/>
            <a:ext cx="0" cy="172195"/>
          </a:xfrm>
          <a:prstGeom prst="line">
            <a:avLst/>
          </a:prstGeom>
          <a:ln w="12700">
            <a:solidFill>
              <a:srgbClr val="005CA9"/>
            </a:solidFill>
          </a:ln>
        </p:spPr>
        <p:style>
          <a:lnRef idx="1">
            <a:schemeClr val="accent1"/>
          </a:lnRef>
          <a:fillRef idx="0">
            <a:schemeClr val="accent1"/>
          </a:fillRef>
          <a:effectRef idx="0">
            <a:schemeClr val="accent1"/>
          </a:effectRef>
          <a:fontRef idx="minor">
            <a:schemeClr val="tx1"/>
          </a:fontRef>
        </p:style>
      </p:cxnSp>
      <p:sp>
        <p:nvSpPr>
          <p:cNvPr id="14" name="Inhaltsplatzhalter 2"/>
          <p:cNvSpPr>
            <a:spLocks noGrp="1"/>
          </p:cNvSpPr>
          <p:nvPr>
            <p:ph idx="13" hasCustomPrompt="1"/>
          </p:nvPr>
        </p:nvSpPr>
        <p:spPr>
          <a:xfrm>
            <a:off x="607164" y="4879932"/>
            <a:ext cx="3830081" cy="197819"/>
          </a:xfrm>
          <a:prstGeom prst="rect">
            <a:avLst/>
          </a:prstGeom>
        </p:spPr>
        <p:txBody>
          <a:bodyPr/>
          <a:lstStyle>
            <a:lvl1pPr marL="0" indent="0">
              <a:buNone/>
              <a:defRPr sz="900" b="1" cap="all" baseline="0">
                <a:solidFill>
                  <a:srgbClr val="005CA9"/>
                </a:solidFill>
                <a:latin typeface="Arial" panose="020B0604020202020204" pitchFamily="34" charset="0"/>
                <a:cs typeface="Arial" panose="020B0604020202020204" pitchFamily="34" charset="0"/>
              </a:defRPr>
            </a:lvl1pPr>
          </a:lstStyle>
          <a:p>
            <a:pPr lvl="0"/>
            <a:r>
              <a:rPr lang="de-DE" dirty="0"/>
              <a:t>VORNAME NAME</a:t>
            </a:r>
          </a:p>
        </p:txBody>
      </p:sp>
    </p:spTree>
    <p:extLst>
      <p:ext uri="{BB962C8B-B14F-4D97-AF65-F5344CB8AC3E}">
        <p14:creationId xmlns:p14="http://schemas.microsoft.com/office/powerpoint/2010/main" val="3548478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ischenüberschrift + Text">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623888" y="1491630"/>
            <a:ext cx="7886700" cy="3075608"/>
          </a:xfrm>
        </p:spPr>
        <p:txBody>
          <a:bodyPr>
            <a:normAutofit/>
          </a:bodyPr>
          <a:lstStyle>
            <a:lvl1pPr marL="0" indent="0">
              <a:buNone/>
              <a:defRPr sz="14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Formatvorlagen des Textmasters bearbeiten</a:t>
            </a:r>
          </a:p>
        </p:txBody>
      </p:sp>
      <p:sp>
        <p:nvSpPr>
          <p:cNvPr id="15" name="Titel 1"/>
          <p:cNvSpPr>
            <a:spLocks noGrp="1"/>
          </p:cNvSpPr>
          <p:nvPr>
            <p:ph type="title"/>
          </p:nvPr>
        </p:nvSpPr>
        <p:spPr>
          <a:xfrm>
            <a:off x="444683" y="205979"/>
            <a:ext cx="8100573" cy="421555"/>
          </a:xfrm>
          <a:prstGeom prst="rect">
            <a:avLst/>
          </a:prstGeom>
        </p:spPr>
        <p:txBody>
          <a:bodyPr/>
          <a:lstStyle>
            <a:lvl1pPr algn="r">
              <a:defRPr sz="2000" b="1">
                <a:solidFill>
                  <a:srgbClr val="005CA9"/>
                </a:solidFill>
                <a:latin typeface="Arial" panose="020B0604020202020204" pitchFamily="34" charset="0"/>
                <a:cs typeface="Arial" panose="020B0604020202020204" pitchFamily="34" charset="0"/>
              </a:defRPr>
            </a:lvl1pPr>
          </a:lstStyle>
          <a:p>
            <a:r>
              <a:rPr lang="de-DE" dirty="0"/>
              <a:t>Titelmasterformat durch Klicken bearbeiten</a:t>
            </a:r>
          </a:p>
        </p:txBody>
      </p:sp>
      <p:pic>
        <p:nvPicPr>
          <p:cNvPr id="21" name="Grafik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48465" y="318354"/>
            <a:ext cx="216024" cy="225707"/>
          </a:xfrm>
          <a:prstGeom prst="rect">
            <a:avLst/>
          </a:prstGeom>
        </p:spPr>
      </p:pic>
      <p:sp>
        <p:nvSpPr>
          <p:cNvPr id="23" name="Textplatzhalter 2"/>
          <p:cNvSpPr>
            <a:spLocks noGrp="1"/>
          </p:cNvSpPr>
          <p:nvPr>
            <p:ph type="body" idx="11"/>
          </p:nvPr>
        </p:nvSpPr>
        <p:spPr>
          <a:xfrm>
            <a:off x="623888" y="878482"/>
            <a:ext cx="7886700" cy="541140"/>
          </a:xfrm>
        </p:spPr>
        <p:txBody>
          <a:bodyPr>
            <a:normAutofit/>
          </a:bodyPr>
          <a:lstStyle>
            <a:lvl1pPr marL="0" indent="0">
              <a:buNone/>
              <a:defRPr sz="1600" b="1">
                <a:solidFill>
                  <a:srgbClr val="005CA9"/>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Formatvorlagen des Textmasters bearbeiten</a:t>
            </a:r>
          </a:p>
        </p:txBody>
      </p:sp>
      <p:sp>
        <p:nvSpPr>
          <p:cNvPr id="24" name="Foliennummernplatzhalter 5"/>
          <p:cNvSpPr txBox="1">
            <a:spLocks/>
          </p:cNvSpPr>
          <p:nvPr userDrawn="1"/>
        </p:nvSpPr>
        <p:spPr>
          <a:xfrm>
            <a:off x="50356" y="4821582"/>
            <a:ext cx="432048" cy="273844"/>
          </a:xfrm>
          <a:prstGeom prst="rect">
            <a:avLst/>
          </a:prstGeom>
        </p:spPr>
        <p:txBody>
          <a:bodyPr vert="horz" lIns="91440" tIns="45720" rIns="91440" bIns="45720" rtlCol="0" anchor="ctr"/>
          <a:lstStyle>
            <a:defPPr>
              <a:defRPr lang="de-DE"/>
            </a:defPPr>
            <a:lvl1pPr marL="0" algn="l" defTabSz="914400" rtl="0" eaLnBrk="1" latinLnBrk="0" hangingPunct="1">
              <a:defRPr sz="900" b="1" kern="1200">
                <a:solidFill>
                  <a:srgbClr val="005CA9"/>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E346ABF-5786-465F-A8BD-EAC9B6EDF2DD}" type="slidenum">
              <a:rPr lang="de-DE" smtClean="0"/>
              <a:pPr/>
              <a:t>‹Nr.›</a:t>
            </a:fld>
            <a:endParaRPr lang="de-DE" dirty="0"/>
          </a:p>
        </p:txBody>
      </p:sp>
      <p:cxnSp>
        <p:nvCxnSpPr>
          <p:cNvPr id="25" name="Gerade Verbindung 15"/>
          <p:cNvCxnSpPr/>
          <p:nvPr userDrawn="1"/>
        </p:nvCxnSpPr>
        <p:spPr>
          <a:xfrm>
            <a:off x="-36512" y="4869011"/>
            <a:ext cx="9289032" cy="0"/>
          </a:xfrm>
          <a:prstGeom prst="line">
            <a:avLst/>
          </a:prstGeom>
          <a:ln w="12700">
            <a:solidFill>
              <a:srgbClr val="005CA9"/>
            </a:solidFill>
          </a:ln>
        </p:spPr>
        <p:style>
          <a:lnRef idx="1">
            <a:schemeClr val="accent1"/>
          </a:lnRef>
          <a:fillRef idx="0">
            <a:schemeClr val="accent1"/>
          </a:fillRef>
          <a:effectRef idx="0">
            <a:schemeClr val="accent1"/>
          </a:effectRef>
          <a:fontRef idx="minor">
            <a:schemeClr val="tx1"/>
          </a:fontRef>
        </p:style>
      </p:cxnSp>
      <p:cxnSp>
        <p:nvCxnSpPr>
          <p:cNvPr id="26" name="Gerade Verbindung 16"/>
          <p:cNvCxnSpPr/>
          <p:nvPr userDrawn="1"/>
        </p:nvCxnSpPr>
        <p:spPr>
          <a:xfrm>
            <a:off x="539552" y="4869011"/>
            <a:ext cx="0" cy="172195"/>
          </a:xfrm>
          <a:prstGeom prst="line">
            <a:avLst/>
          </a:prstGeom>
          <a:ln w="12700">
            <a:solidFill>
              <a:srgbClr val="005CA9"/>
            </a:solidFill>
          </a:ln>
        </p:spPr>
        <p:style>
          <a:lnRef idx="1">
            <a:schemeClr val="accent1"/>
          </a:lnRef>
          <a:fillRef idx="0">
            <a:schemeClr val="accent1"/>
          </a:fillRef>
          <a:effectRef idx="0">
            <a:schemeClr val="accent1"/>
          </a:effectRef>
          <a:fontRef idx="minor">
            <a:schemeClr val="tx1"/>
          </a:fontRef>
        </p:style>
      </p:cxnSp>
      <p:sp>
        <p:nvSpPr>
          <p:cNvPr id="27" name="Datumsplatzhalter 3"/>
          <p:cNvSpPr txBox="1">
            <a:spLocks/>
          </p:cNvSpPr>
          <p:nvPr userDrawn="1"/>
        </p:nvSpPr>
        <p:spPr>
          <a:xfrm>
            <a:off x="5802204" y="4818186"/>
            <a:ext cx="3194523" cy="273844"/>
          </a:xfrm>
          <a:prstGeom prst="rect">
            <a:avLst/>
          </a:prstGeom>
        </p:spPr>
        <p:txBody>
          <a:bodyPr vert="horz" lIns="91440" tIns="45720" rIns="91440" bIns="45720" rtlCol="0" anchor="ctr"/>
          <a:lstStyle>
            <a:defPPr>
              <a:defRPr lang="de-DE"/>
            </a:defPPr>
            <a:lvl1pPr marL="0" algn="l" defTabSz="914400" rtl="0" eaLnBrk="1" latinLnBrk="0" hangingPunct="1">
              <a:defRPr sz="900" b="1" kern="1200">
                <a:solidFill>
                  <a:srgbClr val="005CA9"/>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dirty="0"/>
              <a:t>KASSENÄRZTLICHE</a:t>
            </a:r>
            <a:r>
              <a:rPr lang="de-DE" baseline="0" dirty="0"/>
              <a:t> VEREINIGUNG HAMBURG</a:t>
            </a:r>
            <a:endParaRPr lang="de-DE" dirty="0"/>
          </a:p>
        </p:txBody>
      </p:sp>
      <p:sp>
        <p:nvSpPr>
          <p:cNvPr id="28" name="Inhaltsplatzhalter 2"/>
          <p:cNvSpPr>
            <a:spLocks noGrp="1"/>
          </p:cNvSpPr>
          <p:nvPr>
            <p:ph idx="13" hasCustomPrompt="1"/>
          </p:nvPr>
        </p:nvSpPr>
        <p:spPr>
          <a:xfrm>
            <a:off x="607164" y="4879932"/>
            <a:ext cx="3830081" cy="197819"/>
          </a:xfrm>
          <a:prstGeom prst="rect">
            <a:avLst/>
          </a:prstGeom>
        </p:spPr>
        <p:txBody>
          <a:bodyPr/>
          <a:lstStyle>
            <a:lvl1pPr marL="0" indent="0">
              <a:buNone/>
              <a:defRPr sz="900" b="1" cap="all" baseline="0">
                <a:solidFill>
                  <a:srgbClr val="005CA9"/>
                </a:solidFill>
                <a:latin typeface="Arial" panose="020B0604020202020204" pitchFamily="34" charset="0"/>
                <a:cs typeface="Arial" panose="020B0604020202020204" pitchFamily="34" charset="0"/>
              </a:defRPr>
            </a:lvl1pPr>
          </a:lstStyle>
          <a:p>
            <a:pPr lvl="0"/>
            <a:r>
              <a:rPr lang="de-DE" dirty="0"/>
              <a:t>VORNAME NAME</a:t>
            </a:r>
          </a:p>
        </p:txBody>
      </p:sp>
      <p:cxnSp>
        <p:nvCxnSpPr>
          <p:cNvPr id="29" name="Gerade Verbindung 16"/>
          <p:cNvCxnSpPr/>
          <p:nvPr userDrawn="1"/>
        </p:nvCxnSpPr>
        <p:spPr>
          <a:xfrm>
            <a:off x="8622032" y="4871541"/>
            <a:ext cx="0" cy="172195"/>
          </a:xfrm>
          <a:prstGeom prst="line">
            <a:avLst/>
          </a:prstGeom>
          <a:ln w="12700">
            <a:solidFill>
              <a:srgbClr val="005CA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9569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spaltig">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628650" y="1370013"/>
            <a:ext cx="3867150" cy="3262312"/>
          </a:xfrm>
        </p:spPr>
        <p:txBody>
          <a:bodyPr>
            <a:normAutofit/>
          </a:bodyPr>
          <a:lstStyle>
            <a:lvl1pPr>
              <a:defRPr sz="1400" b="0">
                <a:solidFill>
                  <a:srgbClr val="005CA9"/>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100">
                <a:latin typeface="Arial" panose="020B0604020202020204" pitchFamily="34" charset="0"/>
                <a:cs typeface="Arial" panose="020B0604020202020204" pitchFamily="34" charset="0"/>
              </a:defRPr>
            </a:lvl4pPr>
            <a:lvl5pPr>
              <a:defRPr sz="1100">
                <a:latin typeface="Arial" panose="020B0604020202020204" pitchFamily="34" charset="0"/>
                <a:cs typeface="Arial" panose="020B0604020202020204" pitchFamily="34" charset="0"/>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itel 1"/>
          <p:cNvSpPr>
            <a:spLocks noGrp="1"/>
          </p:cNvSpPr>
          <p:nvPr>
            <p:ph type="title"/>
          </p:nvPr>
        </p:nvSpPr>
        <p:spPr>
          <a:xfrm>
            <a:off x="444683" y="205979"/>
            <a:ext cx="8100573" cy="421555"/>
          </a:xfrm>
          <a:prstGeom prst="rect">
            <a:avLst/>
          </a:prstGeom>
        </p:spPr>
        <p:txBody>
          <a:bodyPr/>
          <a:lstStyle>
            <a:lvl1pPr algn="r">
              <a:defRPr sz="2000" b="1">
                <a:solidFill>
                  <a:srgbClr val="005CA9"/>
                </a:solidFill>
                <a:latin typeface="Arial" panose="020B0604020202020204" pitchFamily="34" charset="0"/>
                <a:cs typeface="Arial" panose="020B0604020202020204" pitchFamily="34" charset="0"/>
              </a:defRPr>
            </a:lvl1pPr>
          </a:lstStyle>
          <a:p>
            <a:r>
              <a:rPr lang="de-DE" dirty="0"/>
              <a:t>Titelmasterformat durch Klicken bearbeiten</a:t>
            </a:r>
          </a:p>
        </p:txBody>
      </p:sp>
      <p:pic>
        <p:nvPicPr>
          <p:cNvPr id="14" name="Grafik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48465" y="318354"/>
            <a:ext cx="216024" cy="225707"/>
          </a:xfrm>
          <a:prstGeom prst="rect">
            <a:avLst/>
          </a:prstGeom>
        </p:spPr>
      </p:pic>
      <p:sp>
        <p:nvSpPr>
          <p:cNvPr id="16" name="Inhaltsplatzhalter 2"/>
          <p:cNvSpPr>
            <a:spLocks noGrp="1"/>
          </p:cNvSpPr>
          <p:nvPr>
            <p:ph sz="half" idx="11"/>
          </p:nvPr>
        </p:nvSpPr>
        <p:spPr>
          <a:xfrm>
            <a:off x="4648200" y="1369594"/>
            <a:ext cx="3867150" cy="3262312"/>
          </a:xfrm>
        </p:spPr>
        <p:txBody>
          <a:bodyPr>
            <a:normAutofit/>
          </a:bodyPr>
          <a:lstStyle>
            <a:lvl1pPr>
              <a:defRPr sz="1400" b="0">
                <a:solidFill>
                  <a:srgbClr val="005CA9"/>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100">
                <a:latin typeface="Arial" panose="020B0604020202020204" pitchFamily="34" charset="0"/>
                <a:cs typeface="Arial" panose="020B0604020202020204" pitchFamily="34" charset="0"/>
              </a:defRPr>
            </a:lvl4pPr>
            <a:lvl5pPr>
              <a:defRPr sz="1100">
                <a:latin typeface="Arial" panose="020B0604020202020204" pitchFamily="34" charset="0"/>
                <a:cs typeface="Arial" panose="020B0604020202020204" pitchFamily="34" charset="0"/>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7" name="Textplatzhalter 2"/>
          <p:cNvSpPr>
            <a:spLocks noGrp="1"/>
          </p:cNvSpPr>
          <p:nvPr>
            <p:ph type="body" idx="12"/>
          </p:nvPr>
        </p:nvSpPr>
        <p:spPr>
          <a:xfrm>
            <a:off x="628284" y="878482"/>
            <a:ext cx="7886700" cy="541140"/>
          </a:xfrm>
        </p:spPr>
        <p:txBody>
          <a:bodyPr>
            <a:normAutofit/>
          </a:bodyPr>
          <a:lstStyle>
            <a:lvl1pPr marL="0" indent="0">
              <a:buNone/>
              <a:defRPr sz="1600" b="1">
                <a:solidFill>
                  <a:srgbClr val="005CA9"/>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Formatvorlagen des Textmasters bearbeiten</a:t>
            </a:r>
          </a:p>
        </p:txBody>
      </p:sp>
      <p:sp>
        <p:nvSpPr>
          <p:cNvPr id="18" name="Foliennummernplatzhalter 5"/>
          <p:cNvSpPr txBox="1">
            <a:spLocks/>
          </p:cNvSpPr>
          <p:nvPr userDrawn="1"/>
        </p:nvSpPr>
        <p:spPr>
          <a:xfrm>
            <a:off x="50356" y="4821582"/>
            <a:ext cx="432048" cy="273844"/>
          </a:xfrm>
          <a:prstGeom prst="rect">
            <a:avLst/>
          </a:prstGeom>
        </p:spPr>
        <p:txBody>
          <a:bodyPr vert="horz" lIns="91440" tIns="45720" rIns="91440" bIns="45720" rtlCol="0" anchor="ctr"/>
          <a:lstStyle>
            <a:defPPr>
              <a:defRPr lang="de-DE"/>
            </a:defPPr>
            <a:lvl1pPr marL="0" algn="l" defTabSz="914400" rtl="0" eaLnBrk="1" latinLnBrk="0" hangingPunct="1">
              <a:defRPr sz="900" b="1" kern="1200">
                <a:solidFill>
                  <a:srgbClr val="005CA9"/>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E346ABF-5786-465F-A8BD-EAC9B6EDF2DD}" type="slidenum">
              <a:rPr lang="de-DE" smtClean="0"/>
              <a:pPr/>
              <a:t>‹Nr.›</a:t>
            </a:fld>
            <a:endParaRPr lang="de-DE" dirty="0"/>
          </a:p>
        </p:txBody>
      </p:sp>
      <p:cxnSp>
        <p:nvCxnSpPr>
          <p:cNvPr id="19" name="Gerade Verbindung 15"/>
          <p:cNvCxnSpPr/>
          <p:nvPr userDrawn="1"/>
        </p:nvCxnSpPr>
        <p:spPr>
          <a:xfrm>
            <a:off x="-36512" y="4869011"/>
            <a:ext cx="9289032" cy="0"/>
          </a:xfrm>
          <a:prstGeom prst="line">
            <a:avLst/>
          </a:prstGeom>
          <a:ln w="12700">
            <a:solidFill>
              <a:srgbClr val="005CA9"/>
            </a:solidFill>
          </a:ln>
        </p:spPr>
        <p:style>
          <a:lnRef idx="1">
            <a:schemeClr val="accent1"/>
          </a:lnRef>
          <a:fillRef idx="0">
            <a:schemeClr val="accent1"/>
          </a:fillRef>
          <a:effectRef idx="0">
            <a:schemeClr val="accent1"/>
          </a:effectRef>
          <a:fontRef idx="minor">
            <a:schemeClr val="tx1"/>
          </a:fontRef>
        </p:style>
      </p:cxnSp>
      <p:cxnSp>
        <p:nvCxnSpPr>
          <p:cNvPr id="20" name="Gerade Verbindung 16"/>
          <p:cNvCxnSpPr/>
          <p:nvPr userDrawn="1"/>
        </p:nvCxnSpPr>
        <p:spPr>
          <a:xfrm>
            <a:off x="539552" y="4869011"/>
            <a:ext cx="0" cy="172195"/>
          </a:xfrm>
          <a:prstGeom prst="line">
            <a:avLst/>
          </a:prstGeom>
          <a:ln w="12700">
            <a:solidFill>
              <a:srgbClr val="005CA9"/>
            </a:solidFill>
          </a:ln>
        </p:spPr>
        <p:style>
          <a:lnRef idx="1">
            <a:schemeClr val="accent1"/>
          </a:lnRef>
          <a:fillRef idx="0">
            <a:schemeClr val="accent1"/>
          </a:fillRef>
          <a:effectRef idx="0">
            <a:schemeClr val="accent1"/>
          </a:effectRef>
          <a:fontRef idx="minor">
            <a:schemeClr val="tx1"/>
          </a:fontRef>
        </p:style>
      </p:cxnSp>
      <p:sp>
        <p:nvSpPr>
          <p:cNvPr id="21" name="Datumsplatzhalter 3"/>
          <p:cNvSpPr txBox="1">
            <a:spLocks/>
          </p:cNvSpPr>
          <p:nvPr userDrawn="1"/>
        </p:nvSpPr>
        <p:spPr>
          <a:xfrm>
            <a:off x="5802204" y="4818186"/>
            <a:ext cx="3194523" cy="273844"/>
          </a:xfrm>
          <a:prstGeom prst="rect">
            <a:avLst/>
          </a:prstGeom>
        </p:spPr>
        <p:txBody>
          <a:bodyPr vert="horz" lIns="91440" tIns="45720" rIns="91440" bIns="45720" rtlCol="0" anchor="ctr"/>
          <a:lstStyle>
            <a:defPPr>
              <a:defRPr lang="de-DE"/>
            </a:defPPr>
            <a:lvl1pPr marL="0" algn="l" defTabSz="914400" rtl="0" eaLnBrk="1" latinLnBrk="0" hangingPunct="1">
              <a:defRPr sz="900" b="1" kern="1200">
                <a:solidFill>
                  <a:srgbClr val="005CA9"/>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dirty="0"/>
              <a:t>KASSENÄRZTLICHE</a:t>
            </a:r>
            <a:r>
              <a:rPr lang="de-DE" baseline="0" dirty="0"/>
              <a:t> VEREINIGUNG HAMBURG</a:t>
            </a:r>
            <a:endParaRPr lang="de-DE" dirty="0"/>
          </a:p>
        </p:txBody>
      </p:sp>
      <p:sp>
        <p:nvSpPr>
          <p:cNvPr id="22" name="Inhaltsplatzhalter 2"/>
          <p:cNvSpPr>
            <a:spLocks noGrp="1"/>
          </p:cNvSpPr>
          <p:nvPr>
            <p:ph idx="13" hasCustomPrompt="1"/>
          </p:nvPr>
        </p:nvSpPr>
        <p:spPr>
          <a:xfrm>
            <a:off x="607164" y="4879932"/>
            <a:ext cx="3830081" cy="197819"/>
          </a:xfrm>
          <a:prstGeom prst="rect">
            <a:avLst/>
          </a:prstGeom>
        </p:spPr>
        <p:txBody>
          <a:bodyPr/>
          <a:lstStyle>
            <a:lvl1pPr marL="0" indent="0">
              <a:buNone/>
              <a:defRPr sz="900" b="1" cap="all" baseline="0">
                <a:solidFill>
                  <a:srgbClr val="005CA9"/>
                </a:solidFill>
                <a:latin typeface="Arial" panose="020B0604020202020204" pitchFamily="34" charset="0"/>
                <a:cs typeface="Arial" panose="020B0604020202020204" pitchFamily="34" charset="0"/>
              </a:defRPr>
            </a:lvl1pPr>
          </a:lstStyle>
          <a:p>
            <a:pPr lvl="0"/>
            <a:r>
              <a:rPr lang="de-DE" dirty="0"/>
              <a:t>VORNAME NAME</a:t>
            </a:r>
          </a:p>
        </p:txBody>
      </p:sp>
      <p:cxnSp>
        <p:nvCxnSpPr>
          <p:cNvPr id="23" name="Gerade Verbindung 16"/>
          <p:cNvCxnSpPr/>
          <p:nvPr userDrawn="1"/>
        </p:nvCxnSpPr>
        <p:spPr>
          <a:xfrm>
            <a:off x="8622032" y="4871541"/>
            <a:ext cx="0" cy="172195"/>
          </a:xfrm>
          <a:prstGeom prst="line">
            <a:avLst/>
          </a:prstGeom>
          <a:ln w="12700">
            <a:solidFill>
              <a:srgbClr val="005CA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1047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 Bild">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3887788" y="878482"/>
            <a:ext cx="4629150" cy="35173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Formatvorlagen des Textmasters bearbeiten</a:t>
            </a:r>
          </a:p>
        </p:txBody>
      </p:sp>
      <p:pic>
        <p:nvPicPr>
          <p:cNvPr id="14" name="Grafik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48465" y="318354"/>
            <a:ext cx="216024" cy="225707"/>
          </a:xfrm>
          <a:prstGeom prst="rect">
            <a:avLst/>
          </a:prstGeom>
        </p:spPr>
      </p:pic>
      <p:sp>
        <p:nvSpPr>
          <p:cNvPr id="16" name="Textplatzhalter 2"/>
          <p:cNvSpPr>
            <a:spLocks noGrp="1"/>
          </p:cNvSpPr>
          <p:nvPr>
            <p:ph type="body" idx="11"/>
          </p:nvPr>
        </p:nvSpPr>
        <p:spPr>
          <a:xfrm>
            <a:off x="623888" y="878482"/>
            <a:ext cx="2955925" cy="541140"/>
          </a:xfrm>
        </p:spPr>
        <p:txBody>
          <a:bodyPr>
            <a:normAutofit/>
          </a:bodyPr>
          <a:lstStyle>
            <a:lvl1pPr marL="0" indent="0">
              <a:buNone/>
              <a:defRPr sz="1600" b="1">
                <a:solidFill>
                  <a:srgbClr val="005CA9"/>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Formatvorlagen des Textmasters bearbeiten</a:t>
            </a:r>
          </a:p>
        </p:txBody>
      </p:sp>
      <p:sp>
        <p:nvSpPr>
          <p:cNvPr id="17" name="Foliennummernplatzhalter 5"/>
          <p:cNvSpPr txBox="1">
            <a:spLocks/>
          </p:cNvSpPr>
          <p:nvPr userDrawn="1"/>
        </p:nvSpPr>
        <p:spPr>
          <a:xfrm>
            <a:off x="50356" y="4821582"/>
            <a:ext cx="432048" cy="273844"/>
          </a:xfrm>
          <a:prstGeom prst="rect">
            <a:avLst/>
          </a:prstGeom>
        </p:spPr>
        <p:txBody>
          <a:bodyPr vert="horz" lIns="91440" tIns="45720" rIns="91440" bIns="45720" rtlCol="0" anchor="ctr"/>
          <a:lstStyle>
            <a:defPPr>
              <a:defRPr lang="de-DE"/>
            </a:defPPr>
            <a:lvl1pPr marL="0" algn="l" defTabSz="914400" rtl="0" eaLnBrk="1" latinLnBrk="0" hangingPunct="1">
              <a:defRPr sz="900" b="1" kern="1200">
                <a:solidFill>
                  <a:srgbClr val="005CA9"/>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E346ABF-5786-465F-A8BD-EAC9B6EDF2DD}" type="slidenum">
              <a:rPr lang="de-DE" smtClean="0"/>
              <a:pPr/>
              <a:t>‹Nr.›</a:t>
            </a:fld>
            <a:endParaRPr lang="de-DE" dirty="0"/>
          </a:p>
        </p:txBody>
      </p:sp>
      <p:cxnSp>
        <p:nvCxnSpPr>
          <p:cNvPr id="18" name="Gerade Verbindung 15"/>
          <p:cNvCxnSpPr/>
          <p:nvPr userDrawn="1"/>
        </p:nvCxnSpPr>
        <p:spPr>
          <a:xfrm>
            <a:off x="-36512" y="4869011"/>
            <a:ext cx="9289032" cy="0"/>
          </a:xfrm>
          <a:prstGeom prst="line">
            <a:avLst/>
          </a:prstGeom>
          <a:ln w="12700">
            <a:solidFill>
              <a:srgbClr val="005CA9"/>
            </a:solidFill>
          </a:ln>
        </p:spPr>
        <p:style>
          <a:lnRef idx="1">
            <a:schemeClr val="accent1"/>
          </a:lnRef>
          <a:fillRef idx="0">
            <a:schemeClr val="accent1"/>
          </a:fillRef>
          <a:effectRef idx="0">
            <a:schemeClr val="accent1"/>
          </a:effectRef>
          <a:fontRef idx="minor">
            <a:schemeClr val="tx1"/>
          </a:fontRef>
        </p:style>
      </p:cxnSp>
      <p:cxnSp>
        <p:nvCxnSpPr>
          <p:cNvPr id="19" name="Gerade Verbindung 16"/>
          <p:cNvCxnSpPr/>
          <p:nvPr userDrawn="1"/>
        </p:nvCxnSpPr>
        <p:spPr>
          <a:xfrm>
            <a:off x="539552" y="4869011"/>
            <a:ext cx="0" cy="172195"/>
          </a:xfrm>
          <a:prstGeom prst="line">
            <a:avLst/>
          </a:prstGeom>
          <a:ln w="12700">
            <a:solidFill>
              <a:srgbClr val="005CA9"/>
            </a:solidFill>
          </a:ln>
        </p:spPr>
        <p:style>
          <a:lnRef idx="1">
            <a:schemeClr val="accent1"/>
          </a:lnRef>
          <a:fillRef idx="0">
            <a:schemeClr val="accent1"/>
          </a:fillRef>
          <a:effectRef idx="0">
            <a:schemeClr val="accent1"/>
          </a:effectRef>
          <a:fontRef idx="minor">
            <a:schemeClr val="tx1"/>
          </a:fontRef>
        </p:style>
      </p:cxnSp>
      <p:sp>
        <p:nvSpPr>
          <p:cNvPr id="20" name="Datumsplatzhalter 3"/>
          <p:cNvSpPr txBox="1">
            <a:spLocks/>
          </p:cNvSpPr>
          <p:nvPr userDrawn="1"/>
        </p:nvSpPr>
        <p:spPr>
          <a:xfrm>
            <a:off x="5802204" y="4818186"/>
            <a:ext cx="3194523" cy="273844"/>
          </a:xfrm>
          <a:prstGeom prst="rect">
            <a:avLst/>
          </a:prstGeom>
        </p:spPr>
        <p:txBody>
          <a:bodyPr vert="horz" lIns="91440" tIns="45720" rIns="91440" bIns="45720" rtlCol="0" anchor="ctr"/>
          <a:lstStyle>
            <a:defPPr>
              <a:defRPr lang="de-DE"/>
            </a:defPPr>
            <a:lvl1pPr marL="0" algn="l" defTabSz="914400" rtl="0" eaLnBrk="1" latinLnBrk="0" hangingPunct="1">
              <a:defRPr sz="900" b="1" kern="1200">
                <a:solidFill>
                  <a:srgbClr val="005CA9"/>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dirty="0"/>
              <a:t>KASSENÄRZTLICHE</a:t>
            </a:r>
            <a:r>
              <a:rPr lang="de-DE" baseline="0" dirty="0"/>
              <a:t> VEREINIGUNG HAMBURG</a:t>
            </a:r>
            <a:endParaRPr lang="de-DE" dirty="0"/>
          </a:p>
        </p:txBody>
      </p:sp>
      <p:sp>
        <p:nvSpPr>
          <p:cNvPr id="21" name="Inhaltsplatzhalter 2"/>
          <p:cNvSpPr>
            <a:spLocks noGrp="1"/>
          </p:cNvSpPr>
          <p:nvPr>
            <p:ph idx="13" hasCustomPrompt="1"/>
          </p:nvPr>
        </p:nvSpPr>
        <p:spPr>
          <a:xfrm>
            <a:off x="607164" y="4879932"/>
            <a:ext cx="3830081" cy="197819"/>
          </a:xfrm>
          <a:prstGeom prst="rect">
            <a:avLst/>
          </a:prstGeom>
        </p:spPr>
        <p:txBody>
          <a:bodyPr/>
          <a:lstStyle>
            <a:lvl1pPr marL="0" indent="0">
              <a:buNone/>
              <a:defRPr sz="900" b="1" cap="all" baseline="0">
                <a:solidFill>
                  <a:srgbClr val="005CA9"/>
                </a:solidFill>
                <a:latin typeface="Arial" panose="020B0604020202020204" pitchFamily="34" charset="0"/>
                <a:cs typeface="Arial" panose="020B0604020202020204" pitchFamily="34" charset="0"/>
              </a:defRPr>
            </a:lvl1pPr>
          </a:lstStyle>
          <a:p>
            <a:pPr lvl="0"/>
            <a:r>
              <a:rPr lang="de-DE" dirty="0"/>
              <a:t>VORNAME NAME</a:t>
            </a:r>
          </a:p>
        </p:txBody>
      </p:sp>
      <p:cxnSp>
        <p:nvCxnSpPr>
          <p:cNvPr id="22" name="Gerade Verbindung 16"/>
          <p:cNvCxnSpPr/>
          <p:nvPr userDrawn="1"/>
        </p:nvCxnSpPr>
        <p:spPr>
          <a:xfrm>
            <a:off x="8622032" y="4871541"/>
            <a:ext cx="0" cy="172195"/>
          </a:xfrm>
          <a:prstGeom prst="line">
            <a:avLst/>
          </a:prstGeom>
          <a:ln w="12700">
            <a:solidFill>
              <a:srgbClr val="005CA9"/>
            </a:solidFill>
          </a:ln>
        </p:spPr>
        <p:style>
          <a:lnRef idx="1">
            <a:schemeClr val="accent1"/>
          </a:lnRef>
          <a:fillRef idx="0">
            <a:schemeClr val="accent1"/>
          </a:fillRef>
          <a:effectRef idx="0">
            <a:schemeClr val="accent1"/>
          </a:effectRef>
          <a:fontRef idx="minor">
            <a:schemeClr val="tx1"/>
          </a:fontRef>
        </p:style>
      </p:cxnSp>
      <p:sp>
        <p:nvSpPr>
          <p:cNvPr id="13" name="Titel 1"/>
          <p:cNvSpPr>
            <a:spLocks noGrp="1"/>
          </p:cNvSpPr>
          <p:nvPr>
            <p:ph type="title"/>
          </p:nvPr>
        </p:nvSpPr>
        <p:spPr>
          <a:xfrm>
            <a:off x="444683" y="205979"/>
            <a:ext cx="8100573" cy="421555"/>
          </a:xfrm>
          <a:prstGeom prst="rect">
            <a:avLst/>
          </a:prstGeom>
        </p:spPr>
        <p:txBody>
          <a:bodyPr/>
          <a:lstStyle>
            <a:lvl1pPr algn="r">
              <a:defRPr sz="2000" b="1">
                <a:solidFill>
                  <a:srgbClr val="005CA9"/>
                </a:solidFill>
                <a:latin typeface="Arial" panose="020B0604020202020204" pitchFamily="34" charset="0"/>
                <a:cs typeface="Arial" panose="020B0604020202020204" pitchFamily="34" charset="0"/>
              </a:defRPr>
            </a:lvl1pPr>
          </a:lstStyle>
          <a:p>
            <a:r>
              <a:rPr lang="de-DE" dirty="0"/>
              <a:t>Titelmasterformat durch Klicken bearbeiten</a:t>
            </a:r>
          </a:p>
        </p:txBody>
      </p:sp>
    </p:spTree>
    <p:extLst>
      <p:ext uri="{BB962C8B-B14F-4D97-AF65-F5344CB8AC3E}">
        <p14:creationId xmlns:p14="http://schemas.microsoft.com/office/powerpoint/2010/main" val="1985767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e">
    <p:spTree>
      <p:nvGrpSpPr>
        <p:cNvPr id="1" name=""/>
        <p:cNvGrpSpPr/>
        <p:nvPr/>
      </p:nvGrpSpPr>
      <p:grpSpPr>
        <a:xfrm>
          <a:off x="0" y="0"/>
          <a:ext cx="0" cy="0"/>
          <a:chOff x="0" y="0"/>
          <a:chExt cx="0" cy="0"/>
        </a:xfrm>
      </p:grpSpPr>
      <p:sp>
        <p:nvSpPr>
          <p:cNvPr id="8" name="Rechteck 7"/>
          <p:cNvSpPr/>
          <p:nvPr userDrawn="1"/>
        </p:nvSpPr>
        <p:spPr>
          <a:xfrm>
            <a:off x="0" y="0"/>
            <a:ext cx="9144000" cy="216000"/>
          </a:xfrm>
          <a:prstGeom prst="rect">
            <a:avLst/>
          </a:prstGeom>
          <a:solidFill>
            <a:srgbClr val="005CA9"/>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 name="Gerade Verbindung 22"/>
          <p:cNvCxnSpPr/>
          <p:nvPr userDrawn="1"/>
        </p:nvCxnSpPr>
        <p:spPr>
          <a:xfrm>
            <a:off x="3851920" y="2859782"/>
            <a:ext cx="4794056" cy="0"/>
          </a:xfrm>
          <a:prstGeom prst="line">
            <a:avLst/>
          </a:prstGeom>
          <a:ln w="31750">
            <a:solidFill>
              <a:srgbClr val="005CA9"/>
            </a:solidFill>
          </a:ln>
        </p:spPr>
        <p:style>
          <a:lnRef idx="1">
            <a:schemeClr val="accent1"/>
          </a:lnRef>
          <a:fillRef idx="0">
            <a:schemeClr val="accent1"/>
          </a:fillRef>
          <a:effectRef idx="0">
            <a:schemeClr val="accent1"/>
          </a:effectRef>
          <a:fontRef idx="minor">
            <a:schemeClr val="tx1"/>
          </a:fontRef>
        </p:style>
      </p:cxnSp>
      <p:cxnSp>
        <p:nvCxnSpPr>
          <p:cNvPr id="10" name="Gerade Verbindung 26"/>
          <p:cNvCxnSpPr/>
          <p:nvPr userDrawn="1"/>
        </p:nvCxnSpPr>
        <p:spPr>
          <a:xfrm>
            <a:off x="3863350" y="4587974"/>
            <a:ext cx="4794056" cy="0"/>
          </a:xfrm>
          <a:prstGeom prst="line">
            <a:avLst/>
          </a:prstGeom>
          <a:ln w="31750">
            <a:solidFill>
              <a:srgbClr val="005CA9"/>
            </a:solidFill>
          </a:ln>
        </p:spPr>
        <p:style>
          <a:lnRef idx="1">
            <a:schemeClr val="accent1"/>
          </a:lnRef>
          <a:fillRef idx="0">
            <a:schemeClr val="accent1"/>
          </a:fillRef>
          <a:effectRef idx="0">
            <a:schemeClr val="accent1"/>
          </a:effectRef>
          <a:fontRef idx="minor">
            <a:schemeClr val="tx1"/>
          </a:fontRef>
        </p:style>
      </p:cxnSp>
      <p:pic>
        <p:nvPicPr>
          <p:cNvPr id="12" name="Grafik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927" y="361784"/>
            <a:ext cx="2662897" cy="629688"/>
          </a:xfrm>
          <a:prstGeom prst="rect">
            <a:avLst/>
          </a:prstGeom>
        </p:spPr>
      </p:pic>
      <p:pic>
        <p:nvPicPr>
          <p:cNvPr id="13" name="Grafik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9552" y="1013948"/>
            <a:ext cx="1800200" cy="377912"/>
          </a:xfrm>
          <a:prstGeom prst="rect">
            <a:avLst/>
          </a:prstGeom>
        </p:spPr>
      </p:pic>
      <p:pic>
        <p:nvPicPr>
          <p:cNvPr id="14" name="Grafik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57212" y="1888852"/>
            <a:ext cx="2431267" cy="2540246"/>
          </a:xfrm>
          <a:prstGeom prst="rect">
            <a:avLst/>
          </a:prstGeom>
        </p:spPr>
      </p:pic>
      <p:sp>
        <p:nvSpPr>
          <p:cNvPr id="15" name="Datumsplatzhalter 3"/>
          <p:cNvSpPr txBox="1">
            <a:spLocks/>
          </p:cNvSpPr>
          <p:nvPr userDrawn="1"/>
        </p:nvSpPr>
        <p:spPr>
          <a:xfrm>
            <a:off x="3851920" y="3147814"/>
            <a:ext cx="5133377" cy="1152128"/>
          </a:xfrm>
          <a:prstGeom prst="rect">
            <a:avLst/>
          </a:prstGeom>
        </p:spPr>
        <p:txBody>
          <a:bodyPr vert="horz" lIns="91440" tIns="45720" rIns="91440" bIns="45720" rtlCol="0" anchor="ctr"/>
          <a:lstStyle>
            <a:defPPr>
              <a:defRPr lang="de-DE"/>
            </a:defPPr>
            <a:lvl1pPr marL="0" algn="l" defTabSz="914400" rtl="0" eaLnBrk="1" latinLnBrk="0" hangingPunct="1">
              <a:defRPr sz="900" b="1" kern="1200">
                <a:solidFill>
                  <a:srgbClr val="005CA9"/>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sz="3600" b="1" dirty="0"/>
              <a:t>Vielen Dank für Ihre Aufmerksamkeit!</a:t>
            </a:r>
          </a:p>
        </p:txBody>
      </p:sp>
    </p:spTree>
    <p:extLst>
      <p:ext uri="{BB962C8B-B14F-4D97-AF65-F5344CB8AC3E}">
        <p14:creationId xmlns:p14="http://schemas.microsoft.com/office/powerpoint/2010/main" val="3356672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DE"/>
          </a:p>
        </p:txBody>
      </p:sp>
      <p:sp>
        <p:nvSpPr>
          <p:cNvPr id="5" name="Fußzeilenplatzhalt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BB5C7E63-F0C5-4FA8-8C70-415AA9DEBF5F}" type="slidenum">
              <a:rPr lang="de-DE" smtClean="0"/>
              <a:t>‹Nr.›</a:t>
            </a:fld>
            <a:endParaRPr lang="de-DE"/>
          </a:p>
        </p:txBody>
      </p:sp>
      <p:pic>
        <p:nvPicPr>
          <p:cNvPr id="7" name="Picture 2" descr="C:\Users\Thomas\Desktop\PowerPoint_169_Standards_RZ01---Kopie.jp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7484" y="21142"/>
            <a:ext cx="9144000" cy="5142896"/>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7"/>
          <p:cNvSpPr/>
          <p:nvPr userDrawn="1"/>
        </p:nvSpPr>
        <p:spPr>
          <a:xfrm>
            <a:off x="0" y="0"/>
            <a:ext cx="9144000" cy="216000"/>
          </a:xfrm>
          <a:prstGeom prst="rect">
            <a:avLst/>
          </a:prstGeom>
          <a:solidFill>
            <a:srgbClr val="005CA9"/>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00552796"/>
      </p:ext>
    </p:extLst>
  </p:cSld>
  <p:clrMap bg1="lt1" tx1="dk1" bg2="lt2" tx2="dk2" accent1="accent1" accent2="accent2" accent3="accent3" accent4="accent4" accent5="accent5" accent6="accent6" hlink="hlink" folHlink="folHlink"/>
  <p:sldLayoutIdLst>
    <p:sldLayoutId id="2147483698" r:id="rId1"/>
    <p:sldLayoutId id="2147483693" r:id="rId2"/>
    <p:sldLayoutId id="2147483689" r:id="rId3"/>
    <p:sldLayoutId id="2147483690" r:id="rId4"/>
    <p:sldLayoutId id="2147483695" r:id="rId5"/>
    <p:sldLayoutId id="2147483699"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comments" Target="../comments/comment1.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mailto:abrechnungspruefung-sekretariat@kvhh.de"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hyperlink" Target="mailto:akk@kvhh.de"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hyperlink" Target="mailto:lisa.weishaupt@kvhh.de" TargetMode="External"/><Relationship Id="rId3" Type="http://schemas.openxmlformats.org/officeDocument/2006/relationships/hyperlink" Target="mailto:uta.kroeger@kvhh.de" TargetMode="External"/><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mailto:niklas.koch@kvhh.de" TargetMode="Externa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nhaltsplatzhalter 11"/>
          <p:cNvSpPr>
            <a:spLocks noGrp="1"/>
          </p:cNvSpPr>
          <p:nvPr>
            <p:ph idx="1"/>
          </p:nvPr>
        </p:nvSpPr>
        <p:spPr/>
        <p:txBody>
          <a:bodyPr>
            <a:normAutofit fontScale="92500"/>
          </a:bodyPr>
          <a:lstStyle/>
          <a:p>
            <a:r>
              <a:rPr lang="de-DE" sz="2400" dirty="0" smtClean="0"/>
              <a:t>Herzlich Willkommen zur Informationsveranstaltung für </a:t>
            </a:r>
            <a:r>
              <a:rPr lang="de-DE" sz="2400" dirty="0" err="1" smtClean="0"/>
              <a:t>Psychotherapeut:innen</a:t>
            </a:r>
            <a:r>
              <a:rPr lang="de-DE" sz="2400" dirty="0" smtClean="0"/>
              <a:t>: </a:t>
            </a:r>
          </a:p>
          <a:p>
            <a:r>
              <a:rPr lang="de-DE" sz="2400" b="0" dirty="0" smtClean="0"/>
              <a:t>Vergütungssystematik &amp; Honorarbescheid – 2. Quartal 2026</a:t>
            </a:r>
            <a:endParaRPr lang="de-DE" sz="1400" b="0" dirty="0"/>
          </a:p>
        </p:txBody>
      </p:sp>
      <p:sp>
        <p:nvSpPr>
          <p:cNvPr id="13" name="Inhaltsplatzhalter 12"/>
          <p:cNvSpPr>
            <a:spLocks noGrp="1"/>
          </p:cNvSpPr>
          <p:nvPr>
            <p:ph idx="10"/>
          </p:nvPr>
        </p:nvSpPr>
        <p:spPr/>
        <p:txBody>
          <a:bodyPr>
            <a:noAutofit/>
          </a:bodyPr>
          <a:lstStyle/>
          <a:p>
            <a:r>
              <a:rPr lang="de-DE" sz="1100" b="1" dirty="0" smtClean="0"/>
              <a:t>Niklas Koch </a:t>
            </a:r>
          </a:p>
          <a:p>
            <a:r>
              <a:rPr lang="de-DE" sz="1100" b="1" dirty="0" smtClean="0"/>
              <a:t>Honorarberatung Mitgliederservice </a:t>
            </a:r>
            <a:r>
              <a:rPr lang="de-DE" sz="1100" b="1" dirty="0"/>
              <a:t>und </a:t>
            </a:r>
            <a:r>
              <a:rPr lang="de-DE" sz="1100" b="1" dirty="0" smtClean="0"/>
              <a:t>Beratung (MSB)</a:t>
            </a:r>
            <a:endParaRPr lang="de-DE" sz="1100" b="1" dirty="0"/>
          </a:p>
        </p:txBody>
      </p:sp>
      <p:sp>
        <p:nvSpPr>
          <p:cNvPr id="15" name="Inhaltsplatzhalter 14"/>
          <p:cNvSpPr>
            <a:spLocks noGrp="1"/>
          </p:cNvSpPr>
          <p:nvPr>
            <p:ph idx="13"/>
          </p:nvPr>
        </p:nvSpPr>
        <p:spPr/>
        <p:txBody>
          <a:bodyPr>
            <a:normAutofit fontScale="92500" lnSpcReduction="20000"/>
          </a:bodyPr>
          <a:lstStyle/>
          <a:p>
            <a:r>
              <a:rPr lang="de-DE" b="1" dirty="0" smtClean="0"/>
              <a:t>27.05.2026</a:t>
            </a:r>
            <a:endParaRPr lang="de-DE" b="1" dirty="0"/>
          </a:p>
        </p:txBody>
      </p:sp>
    </p:spTree>
    <p:extLst>
      <p:ext uri="{BB962C8B-B14F-4D97-AF65-F5344CB8AC3E}">
        <p14:creationId xmlns:p14="http://schemas.microsoft.com/office/powerpoint/2010/main" val="21508724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Ziel verfehlt… GKV </a:t>
            </a:r>
            <a:r>
              <a:rPr lang="de-DE" dirty="0" smtClean="0"/>
              <a:t>Beitragssatzstabilisierungsgesetz</a:t>
            </a:r>
            <a:endParaRPr lang="de-DE" dirty="0"/>
          </a:p>
        </p:txBody>
      </p:sp>
      <p:sp>
        <p:nvSpPr>
          <p:cNvPr id="5" name="Inhaltsplatzhalter 4"/>
          <p:cNvSpPr>
            <a:spLocks noGrp="1"/>
          </p:cNvSpPr>
          <p:nvPr>
            <p:ph idx="13"/>
          </p:nvPr>
        </p:nvSpPr>
        <p:spPr/>
        <p:txBody>
          <a:bodyPr>
            <a:normAutofit fontScale="92500" lnSpcReduction="10000"/>
          </a:bodyPr>
          <a:lstStyle/>
          <a:p>
            <a:r>
              <a:rPr lang="de-DE" dirty="0" smtClean="0"/>
              <a:t>einstieg</a:t>
            </a:r>
            <a:endParaRPr lang="de-DE" dirty="0"/>
          </a:p>
        </p:txBody>
      </p:sp>
      <p:sp>
        <p:nvSpPr>
          <p:cNvPr id="6" name="Inhaltsplatzhalter 4"/>
          <p:cNvSpPr txBox="1">
            <a:spLocks/>
          </p:cNvSpPr>
          <p:nvPr/>
        </p:nvSpPr>
        <p:spPr>
          <a:xfrm>
            <a:off x="2579928" y="4879931"/>
            <a:ext cx="3830081" cy="197819"/>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900" b="1" kern="1200" cap="all" baseline="0">
                <a:solidFill>
                  <a:srgbClr val="005CA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de-DE" dirty="0"/>
          </a:p>
        </p:txBody>
      </p:sp>
      <p:pic>
        <p:nvPicPr>
          <p:cNvPr id="7" name="Grafik 6"/>
          <p:cNvPicPr>
            <a:picLocks noChangeAspect="1"/>
          </p:cNvPicPr>
          <p:nvPr/>
        </p:nvPicPr>
        <p:blipFill>
          <a:blip r:embed="rId3"/>
          <a:stretch>
            <a:fillRect/>
          </a:stretch>
        </p:blipFill>
        <p:spPr>
          <a:xfrm>
            <a:off x="299318" y="1779662"/>
            <a:ext cx="2762362" cy="3044584"/>
          </a:xfrm>
          <a:prstGeom prst="rect">
            <a:avLst/>
          </a:prstGeom>
        </p:spPr>
      </p:pic>
      <p:sp>
        <p:nvSpPr>
          <p:cNvPr id="2" name="Textplatzhalter 1"/>
          <p:cNvSpPr>
            <a:spLocks noGrp="1"/>
          </p:cNvSpPr>
          <p:nvPr>
            <p:ph type="body" idx="1"/>
          </p:nvPr>
        </p:nvSpPr>
        <p:spPr>
          <a:xfrm>
            <a:off x="3203848" y="1275606"/>
            <a:ext cx="5832648" cy="3384376"/>
          </a:xfrm>
        </p:spPr>
        <p:txBody>
          <a:bodyPr>
            <a:normAutofit/>
          </a:bodyPr>
          <a:lstStyle/>
          <a:p>
            <a:endParaRPr lang="de-DE" dirty="0" smtClean="0"/>
          </a:p>
          <a:p>
            <a:endParaRPr lang="de-DE" u="sng" dirty="0" smtClean="0"/>
          </a:p>
          <a:p>
            <a:r>
              <a:rPr lang="de-DE" u="sng" dirty="0"/>
              <a:t>Mai 2026: GKV Sparpläne</a:t>
            </a:r>
          </a:p>
          <a:p>
            <a:pPr marL="285750" indent="-285750">
              <a:buFont typeface="Arial" panose="020B0604020202020204" pitchFamily="34" charset="0"/>
              <a:buChar char="•"/>
            </a:pPr>
            <a:r>
              <a:rPr lang="de-DE" dirty="0"/>
              <a:t>Begrenzung (Budgetierung) der Vergütung</a:t>
            </a:r>
          </a:p>
          <a:p>
            <a:pPr marL="285750" indent="-285750">
              <a:buFont typeface="Arial" panose="020B0604020202020204" pitchFamily="34" charset="0"/>
              <a:buChar char="•"/>
            </a:pPr>
            <a:r>
              <a:rPr lang="de-DE" dirty="0"/>
              <a:t>Belastung des ambulanten Bereichs</a:t>
            </a:r>
          </a:p>
          <a:p>
            <a:pPr marL="285750" indent="-285750">
              <a:buFont typeface="Arial" panose="020B0604020202020204" pitchFamily="34" charset="0"/>
              <a:buChar char="•"/>
            </a:pPr>
            <a:r>
              <a:rPr lang="de-DE" dirty="0" smtClean="0"/>
              <a:t>massive </a:t>
            </a:r>
            <a:r>
              <a:rPr lang="de-DE" dirty="0"/>
              <a:t>Verschlechterung der Versorgung</a:t>
            </a:r>
          </a:p>
          <a:p>
            <a:pPr marL="285750" indent="-285750">
              <a:buFont typeface="Arial" panose="020B0604020202020204" pitchFamily="34" charset="0"/>
              <a:buChar char="•"/>
            </a:pPr>
            <a:r>
              <a:rPr lang="de-DE" dirty="0" smtClean="0"/>
              <a:t>mehr </a:t>
            </a:r>
            <a:r>
              <a:rPr lang="de-DE" dirty="0"/>
              <a:t>Folgekosten</a:t>
            </a:r>
            <a:r>
              <a:rPr lang="de-DE" dirty="0" smtClean="0"/>
              <a:t>	</a:t>
            </a:r>
            <a:endParaRPr lang="de-DE" dirty="0"/>
          </a:p>
        </p:txBody>
      </p:sp>
      <p:grpSp>
        <p:nvGrpSpPr>
          <p:cNvPr id="12" name="Gruppieren 11"/>
          <p:cNvGrpSpPr/>
          <p:nvPr/>
        </p:nvGrpSpPr>
        <p:grpSpPr>
          <a:xfrm rot="278651">
            <a:off x="9273297" y="1617593"/>
            <a:ext cx="1355776" cy="568188"/>
            <a:chOff x="1619672" y="2219586"/>
            <a:chExt cx="1355776" cy="568188"/>
          </a:xfrm>
        </p:grpSpPr>
        <p:cxnSp>
          <p:nvCxnSpPr>
            <p:cNvPr id="8" name="Gerade Verbindung mit Pfeil 7"/>
            <p:cNvCxnSpPr/>
            <p:nvPr/>
          </p:nvCxnSpPr>
          <p:spPr>
            <a:xfrm flipH="1">
              <a:off x="1619672" y="2286249"/>
              <a:ext cx="1308429" cy="501525"/>
            </a:xfrm>
            <a:prstGeom prst="straightConnector1">
              <a:avLst/>
            </a:prstGeom>
            <a:ln w="34925"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Parallelogramm 8"/>
            <p:cNvSpPr/>
            <p:nvPr/>
          </p:nvSpPr>
          <p:spPr>
            <a:xfrm rot="20373336">
              <a:off x="2655403" y="2219586"/>
              <a:ext cx="263282" cy="93598"/>
            </a:xfrm>
            <a:custGeom>
              <a:avLst/>
              <a:gdLst>
                <a:gd name="connsiteX0" fmla="*/ 0 w 216024"/>
                <a:gd name="connsiteY0" fmla="*/ 72008 h 72008"/>
                <a:gd name="connsiteX1" fmla="*/ 18002 w 216024"/>
                <a:gd name="connsiteY1" fmla="*/ 0 h 72008"/>
                <a:gd name="connsiteX2" fmla="*/ 216024 w 216024"/>
                <a:gd name="connsiteY2" fmla="*/ 0 h 72008"/>
                <a:gd name="connsiteX3" fmla="*/ 198022 w 216024"/>
                <a:gd name="connsiteY3" fmla="*/ 72008 h 72008"/>
                <a:gd name="connsiteX4" fmla="*/ 0 w 216024"/>
                <a:gd name="connsiteY4" fmla="*/ 72008 h 72008"/>
                <a:gd name="connsiteX0" fmla="*/ 0 w 310057"/>
                <a:gd name="connsiteY0" fmla="*/ 199599 h 199599"/>
                <a:gd name="connsiteX1" fmla="*/ 112035 w 310057"/>
                <a:gd name="connsiteY1" fmla="*/ 0 h 199599"/>
                <a:gd name="connsiteX2" fmla="*/ 310057 w 310057"/>
                <a:gd name="connsiteY2" fmla="*/ 0 h 199599"/>
                <a:gd name="connsiteX3" fmla="*/ 292055 w 310057"/>
                <a:gd name="connsiteY3" fmla="*/ 72008 h 199599"/>
                <a:gd name="connsiteX4" fmla="*/ 0 w 310057"/>
                <a:gd name="connsiteY4" fmla="*/ 199599 h 199599"/>
                <a:gd name="connsiteX0" fmla="*/ 0 w 310057"/>
                <a:gd name="connsiteY0" fmla="*/ 199599 h 199599"/>
                <a:gd name="connsiteX1" fmla="*/ 112035 w 310057"/>
                <a:gd name="connsiteY1" fmla="*/ 0 h 199599"/>
                <a:gd name="connsiteX2" fmla="*/ 310057 w 310057"/>
                <a:gd name="connsiteY2" fmla="*/ 0 h 199599"/>
                <a:gd name="connsiteX3" fmla="*/ 192748 w 310057"/>
                <a:gd name="connsiteY3" fmla="*/ 190371 h 199599"/>
                <a:gd name="connsiteX4" fmla="*/ 0 w 310057"/>
                <a:gd name="connsiteY4" fmla="*/ 199599 h 199599"/>
                <a:gd name="connsiteX0" fmla="*/ 0 w 310057"/>
                <a:gd name="connsiteY0" fmla="*/ 199599 h 199599"/>
                <a:gd name="connsiteX1" fmla="*/ 124920 w 310057"/>
                <a:gd name="connsiteY1" fmla="*/ 74509 h 199599"/>
                <a:gd name="connsiteX2" fmla="*/ 310057 w 310057"/>
                <a:gd name="connsiteY2" fmla="*/ 0 h 199599"/>
                <a:gd name="connsiteX3" fmla="*/ 192748 w 310057"/>
                <a:gd name="connsiteY3" fmla="*/ 190371 h 199599"/>
                <a:gd name="connsiteX4" fmla="*/ 0 w 310057"/>
                <a:gd name="connsiteY4" fmla="*/ 199599 h 199599"/>
                <a:gd name="connsiteX0" fmla="*/ 0 w 310057"/>
                <a:gd name="connsiteY0" fmla="*/ 199599 h 199599"/>
                <a:gd name="connsiteX1" fmla="*/ 124838 w 310057"/>
                <a:gd name="connsiteY1" fmla="*/ 113687 h 199599"/>
                <a:gd name="connsiteX2" fmla="*/ 310057 w 310057"/>
                <a:gd name="connsiteY2" fmla="*/ 0 h 199599"/>
                <a:gd name="connsiteX3" fmla="*/ 192748 w 310057"/>
                <a:gd name="connsiteY3" fmla="*/ 190371 h 199599"/>
                <a:gd name="connsiteX4" fmla="*/ 0 w 310057"/>
                <a:gd name="connsiteY4" fmla="*/ 199599 h 199599"/>
                <a:gd name="connsiteX0" fmla="*/ 0 w 310057"/>
                <a:gd name="connsiteY0" fmla="*/ 199599 h 199599"/>
                <a:gd name="connsiteX1" fmla="*/ 69410 w 310057"/>
                <a:gd name="connsiteY1" fmla="*/ 110450 h 199599"/>
                <a:gd name="connsiteX2" fmla="*/ 310057 w 310057"/>
                <a:gd name="connsiteY2" fmla="*/ 0 h 199599"/>
                <a:gd name="connsiteX3" fmla="*/ 192748 w 310057"/>
                <a:gd name="connsiteY3" fmla="*/ 190371 h 199599"/>
                <a:gd name="connsiteX4" fmla="*/ 0 w 310057"/>
                <a:gd name="connsiteY4" fmla="*/ 199599 h 199599"/>
                <a:gd name="connsiteX0" fmla="*/ 0 w 234131"/>
                <a:gd name="connsiteY0" fmla="*/ 97205 h 97205"/>
                <a:gd name="connsiteX1" fmla="*/ 69410 w 234131"/>
                <a:gd name="connsiteY1" fmla="*/ 8056 h 97205"/>
                <a:gd name="connsiteX2" fmla="*/ 234131 w 234131"/>
                <a:gd name="connsiteY2" fmla="*/ 0 h 97205"/>
                <a:gd name="connsiteX3" fmla="*/ 192748 w 234131"/>
                <a:gd name="connsiteY3" fmla="*/ 87977 h 97205"/>
                <a:gd name="connsiteX4" fmla="*/ 0 w 234131"/>
                <a:gd name="connsiteY4" fmla="*/ 97205 h 97205"/>
                <a:gd name="connsiteX0" fmla="*/ 0 w 264081"/>
                <a:gd name="connsiteY0" fmla="*/ 91848 h 91848"/>
                <a:gd name="connsiteX1" fmla="*/ 69410 w 264081"/>
                <a:gd name="connsiteY1" fmla="*/ 2699 h 91848"/>
                <a:gd name="connsiteX2" fmla="*/ 264081 w 264081"/>
                <a:gd name="connsiteY2" fmla="*/ 0 h 91848"/>
                <a:gd name="connsiteX3" fmla="*/ 192748 w 264081"/>
                <a:gd name="connsiteY3" fmla="*/ 82620 h 91848"/>
                <a:gd name="connsiteX4" fmla="*/ 0 w 264081"/>
                <a:gd name="connsiteY4" fmla="*/ 91848 h 91848"/>
                <a:gd name="connsiteX0" fmla="*/ 0 w 263282"/>
                <a:gd name="connsiteY0" fmla="*/ 93598 h 93598"/>
                <a:gd name="connsiteX1" fmla="*/ 69410 w 263282"/>
                <a:gd name="connsiteY1" fmla="*/ 4449 h 93598"/>
                <a:gd name="connsiteX2" fmla="*/ 263282 w 263282"/>
                <a:gd name="connsiteY2" fmla="*/ 0 h 93598"/>
                <a:gd name="connsiteX3" fmla="*/ 192748 w 263282"/>
                <a:gd name="connsiteY3" fmla="*/ 84370 h 93598"/>
                <a:gd name="connsiteX4" fmla="*/ 0 w 263282"/>
                <a:gd name="connsiteY4" fmla="*/ 93598 h 93598"/>
                <a:gd name="connsiteX0" fmla="*/ 0 w 263282"/>
                <a:gd name="connsiteY0" fmla="*/ 93598 h 93598"/>
                <a:gd name="connsiteX1" fmla="*/ 69410 w 263282"/>
                <a:gd name="connsiteY1" fmla="*/ 4449 h 93598"/>
                <a:gd name="connsiteX2" fmla="*/ 263282 w 263282"/>
                <a:gd name="connsiteY2" fmla="*/ 0 h 93598"/>
                <a:gd name="connsiteX3" fmla="*/ 189896 w 263282"/>
                <a:gd name="connsiteY3" fmla="*/ 92021 h 93598"/>
                <a:gd name="connsiteX4" fmla="*/ 0 w 263282"/>
                <a:gd name="connsiteY4" fmla="*/ 93598 h 93598"/>
                <a:gd name="connsiteX0" fmla="*/ 0 w 263282"/>
                <a:gd name="connsiteY0" fmla="*/ 93598 h 93598"/>
                <a:gd name="connsiteX1" fmla="*/ 69410 w 263282"/>
                <a:gd name="connsiteY1" fmla="*/ 4449 h 93598"/>
                <a:gd name="connsiteX2" fmla="*/ 263282 w 263282"/>
                <a:gd name="connsiteY2" fmla="*/ 0 h 93598"/>
                <a:gd name="connsiteX3" fmla="*/ 189572 w 263282"/>
                <a:gd name="connsiteY3" fmla="*/ 88996 h 93598"/>
                <a:gd name="connsiteX4" fmla="*/ 0 w 263282"/>
                <a:gd name="connsiteY4" fmla="*/ 93598 h 93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282" h="93598">
                  <a:moveTo>
                    <a:pt x="0" y="93598"/>
                  </a:moveTo>
                  <a:lnTo>
                    <a:pt x="69410" y="4449"/>
                  </a:lnTo>
                  <a:lnTo>
                    <a:pt x="263282" y="0"/>
                  </a:lnTo>
                  <a:lnTo>
                    <a:pt x="189572" y="88996"/>
                  </a:lnTo>
                  <a:lnTo>
                    <a:pt x="0" y="93598"/>
                  </a:lnTo>
                  <a:close/>
                </a:path>
              </a:pathLst>
            </a:custGeom>
            <a:solidFill>
              <a:srgbClr val="005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Parallelogramm 8"/>
            <p:cNvSpPr/>
            <p:nvPr/>
          </p:nvSpPr>
          <p:spPr>
            <a:xfrm rot="9441600" flipH="1">
              <a:off x="2712166" y="2344068"/>
              <a:ext cx="263282" cy="93598"/>
            </a:xfrm>
            <a:custGeom>
              <a:avLst/>
              <a:gdLst>
                <a:gd name="connsiteX0" fmla="*/ 0 w 216024"/>
                <a:gd name="connsiteY0" fmla="*/ 72008 h 72008"/>
                <a:gd name="connsiteX1" fmla="*/ 18002 w 216024"/>
                <a:gd name="connsiteY1" fmla="*/ 0 h 72008"/>
                <a:gd name="connsiteX2" fmla="*/ 216024 w 216024"/>
                <a:gd name="connsiteY2" fmla="*/ 0 h 72008"/>
                <a:gd name="connsiteX3" fmla="*/ 198022 w 216024"/>
                <a:gd name="connsiteY3" fmla="*/ 72008 h 72008"/>
                <a:gd name="connsiteX4" fmla="*/ 0 w 216024"/>
                <a:gd name="connsiteY4" fmla="*/ 72008 h 72008"/>
                <a:gd name="connsiteX0" fmla="*/ 0 w 310057"/>
                <a:gd name="connsiteY0" fmla="*/ 199599 h 199599"/>
                <a:gd name="connsiteX1" fmla="*/ 112035 w 310057"/>
                <a:gd name="connsiteY1" fmla="*/ 0 h 199599"/>
                <a:gd name="connsiteX2" fmla="*/ 310057 w 310057"/>
                <a:gd name="connsiteY2" fmla="*/ 0 h 199599"/>
                <a:gd name="connsiteX3" fmla="*/ 292055 w 310057"/>
                <a:gd name="connsiteY3" fmla="*/ 72008 h 199599"/>
                <a:gd name="connsiteX4" fmla="*/ 0 w 310057"/>
                <a:gd name="connsiteY4" fmla="*/ 199599 h 199599"/>
                <a:gd name="connsiteX0" fmla="*/ 0 w 310057"/>
                <a:gd name="connsiteY0" fmla="*/ 199599 h 199599"/>
                <a:gd name="connsiteX1" fmla="*/ 112035 w 310057"/>
                <a:gd name="connsiteY1" fmla="*/ 0 h 199599"/>
                <a:gd name="connsiteX2" fmla="*/ 310057 w 310057"/>
                <a:gd name="connsiteY2" fmla="*/ 0 h 199599"/>
                <a:gd name="connsiteX3" fmla="*/ 192748 w 310057"/>
                <a:gd name="connsiteY3" fmla="*/ 190371 h 199599"/>
                <a:gd name="connsiteX4" fmla="*/ 0 w 310057"/>
                <a:gd name="connsiteY4" fmla="*/ 199599 h 199599"/>
                <a:gd name="connsiteX0" fmla="*/ 0 w 310057"/>
                <a:gd name="connsiteY0" fmla="*/ 199599 h 199599"/>
                <a:gd name="connsiteX1" fmla="*/ 124920 w 310057"/>
                <a:gd name="connsiteY1" fmla="*/ 74509 h 199599"/>
                <a:gd name="connsiteX2" fmla="*/ 310057 w 310057"/>
                <a:gd name="connsiteY2" fmla="*/ 0 h 199599"/>
                <a:gd name="connsiteX3" fmla="*/ 192748 w 310057"/>
                <a:gd name="connsiteY3" fmla="*/ 190371 h 199599"/>
                <a:gd name="connsiteX4" fmla="*/ 0 w 310057"/>
                <a:gd name="connsiteY4" fmla="*/ 199599 h 199599"/>
                <a:gd name="connsiteX0" fmla="*/ 0 w 310057"/>
                <a:gd name="connsiteY0" fmla="*/ 199599 h 199599"/>
                <a:gd name="connsiteX1" fmla="*/ 124838 w 310057"/>
                <a:gd name="connsiteY1" fmla="*/ 113687 h 199599"/>
                <a:gd name="connsiteX2" fmla="*/ 310057 w 310057"/>
                <a:gd name="connsiteY2" fmla="*/ 0 h 199599"/>
                <a:gd name="connsiteX3" fmla="*/ 192748 w 310057"/>
                <a:gd name="connsiteY3" fmla="*/ 190371 h 199599"/>
                <a:gd name="connsiteX4" fmla="*/ 0 w 310057"/>
                <a:gd name="connsiteY4" fmla="*/ 199599 h 199599"/>
                <a:gd name="connsiteX0" fmla="*/ 0 w 310057"/>
                <a:gd name="connsiteY0" fmla="*/ 199599 h 199599"/>
                <a:gd name="connsiteX1" fmla="*/ 69410 w 310057"/>
                <a:gd name="connsiteY1" fmla="*/ 110450 h 199599"/>
                <a:gd name="connsiteX2" fmla="*/ 310057 w 310057"/>
                <a:gd name="connsiteY2" fmla="*/ 0 h 199599"/>
                <a:gd name="connsiteX3" fmla="*/ 192748 w 310057"/>
                <a:gd name="connsiteY3" fmla="*/ 190371 h 199599"/>
                <a:gd name="connsiteX4" fmla="*/ 0 w 310057"/>
                <a:gd name="connsiteY4" fmla="*/ 199599 h 199599"/>
                <a:gd name="connsiteX0" fmla="*/ 0 w 234131"/>
                <a:gd name="connsiteY0" fmla="*/ 97205 h 97205"/>
                <a:gd name="connsiteX1" fmla="*/ 69410 w 234131"/>
                <a:gd name="connsiteY1" fmla="*/ 8056 h 97205"/>
                <a:gd name="connsiteX2" fmla="*/ 234131 w 234131"/>
                <a:gd name="connsiteY2" fmla="*/ 0 h 97205"/>
                <a:gd name="connsiteX3" fmla="*/ 192748 w 234131"/>
                <a:gd name="connsiteY3" fmla="*/ 87977 h 97205"/>
                <a:gd name="connsiteX4" fmla="*/ 0 w 234131"/>
                <a:gd name="connsiteY4" fmla="*/ 97205 h 97205"/>
                <a:gd name="connsiteX0" fmla="*/ 0 w 264081"/>
                <a:gd name="connsiteY0" fmla="*/ 91848 h 91848"/>
                <a:gd name="connsiteX1" fmla="*/ 69410 w 264081"/>
                <a:gd name="connsiteY1" fmla="*/ 2699 h 91848"/>
                <a:gd name="connsiteX2" fmla="*/ 264081 w 264081"/>
                <a:gd name="connsiteY2" fmla="*/ 0 h 91848"/>
                <a:gd name="connsiteX3" fmla="*/ 192748 w 264081"/>
                <a:gd name="connsiteY3" fmla="*/ 82620 h 91848"/>
                <a:gd name="connsiteX4" fmla="*/ 0 w 264081"/>
                <a:gd name="connsiteY4" fmla="*/ 91848 h 91848"/>
                <a:gd name="connsiteX0" fmla="*/ 0 w 263282"/>
                <a:gd name="connsiteY0" fmla="*/ 93598 h 93598"/>
                <a:gd name="connsiteX1" fmla="*/ 69410 w 263282"/>
                <a:gd name="connsiteY1" fmla="*/ 4449 h 93598"/>
                <a:gd name="connsiteX2" fmla="*/ 263282 w 263282"/>
                <a:gd name="connsiteY2" fmla="*/ 0 h 93598"/>
                <a:gd name="connsiteX3" fmla="*/ 192748 w 263282"/>
                <a:gd name="connsiteY3" fmla="*/ 84370 h 93598"/>
                <a:gd name="connsiteX4" fmla="*/ 0 w 263282"/>
                <a:gd name="connsiteY4" fmla="*/ 93598 h 93598"/>
                <a:gd name="connsiteX0" fmla="*/ 0 w 263282"/>
                <a:gd name="connsiteY0" fmla="*/ 93598 h 93598"/>
                <a:gd name="connsiteX1" fmla="*/ 69410 w 263282"/>
                <a:gd name="connsiteY1" fmla="*/ 4449 h 93598"/>
                <a:gd name="connsiteX2" fmla="*/ 263282 w 263282"/>
                <a:gd name="connsiteY2" fmla="*/ 0 h 93598"/>
                <a:gd name="connsiteX3" fmla="*/ 189896 w 263282"/>
                <a:gd name="connsiteY3" fmla="*/ 92021 h 93598"/>
                <a:gd name="connsiteX4" fmla="*/ 0 w 263282"/>
                <a:gd name="connsiteY4" fmla="*/ 93598 h 93598"/>
                <a:gd name="connsiteX0" fmla="*/ 0 w 263282"/>
                <a:gd name="connsiteY0" fmla="*/ 93598 h 93598"/>
                <a:gd name="connsiteX1" fmla="*/ 69410 w 263282"/>
                <a:gd name="connsiteY1" fmla="*/ 4449 h 93598"/>
                <a:gd name="connsiteX2" fmla="*/ 263282 w 263282"/>
                <a:gd name="connsiteY2" fmla="*/ 0 h 93598"/>
                <a:gd name="connsiteX3" fmla="*/ 189572 w 263282"/>
                <a:gd name="connsiteY3" fmla="*/ 88996 h 93598"/>
                <a:gd name="connsiteX4" fmla="*/ 0 w 263282"/>
                <a:gd name="connsiteY4" fmla="*/ 93598 h 93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282" h="93598">
                  <a:moveTo>
                    <a:pt x="0" y="93598"/>
                  </a:moveTo>
                  <a:lnTo>
                    <a:pt x="69410" y="4449"/>
                  </a:lnTo>
                  <a:lnTo>
                    <a:pt x="263282" y="0"/>
                  </a:lnTo>
                  <a:lnTo>
                    <a:pt x="189572" y="88996"/>
                  </a:lnTo>
                  <a:lnTo>
                    <a:pt x="0" y="93598"/>
                  </a:lnTo>
                  <a:close/>
                </a:path>
              </a:pathLst>
            </a:custGeom>
            <a:solidFill>
              <a:srgbClr val="005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419305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0296 0.15865 L -0.97413 0.50834 " pathEditMode="relative" rAng="0" ptsTypes="AA">
                                      <p:cBhvr>
                                        <p:cTn id="6" dur="2000" fill="hold"/>
                                        <p:tgtEl>
                                          <p:spTgt spid="12"/>
                                        </p:tgtEl>
                                        <p:attrNameLst>
                                          <p:attrName>ppt_x</p:attrName>
                                          <p:attrName>ppt_y</p:attrName>
                                        </p:attrNameLst>
                                      </p:cBhvr>
                                      <p:rCtr x="-48854" y="174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79514" y="205980"/>
            <a:ext cx="8365744" cy="421555"/>
          </a:xfrm>
        </p:spPr>
        <p:txBody>
          <a:bodyPr>
            <a:normAutofit/>
          </a:bodyPr>
          <a:lstStyle/>
          <a:p>
            <a:r>
              <a:rPr lang="de-DE" sz="1800" dirty="0"/>
              <a:t>Vergütungssystematik: Die zwei Töpfe</a:t>
            </a:r>
          </a:p>
        </p:txBody>
      </p:sp>
      <p:sp>
        <p:nvSpPr>
          <p:cNvPr id="5" name="Inhaltsplatzhalter 4"/>
          <p:cNvSpPr>
            <a:spLocks noGrp="1"/>
          </p:cNvSpPr>
          <p:nvPr>
            <p:ph idx="13"/>
          </p:nvPr>
        </p:nvSpPr>
        <p:spPr/>
        <p:txBody>
          <a:bodyPr>
            <a:normAutofit fontScale="92500" lnSpcReduction="10000"/>
          </a:bodyPr>
          <a:lstStyle/>
          <a:p>
            <a:r>
              <a:rPr lang="de-DE" dirty="0" smtClean="0"/>
              <a:t>die zwei Töpfe</a:t>
            </a:r>
            <a:endParaRPr lang="de-DE" dirty="0"/>
          </a:p>
        </p:txBody>
      </p:sp>
      <p:pic>
        <p:nvPicPr>
          <p:cNvPr id="7" name="Grafik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67976" y="1163403"/>
            <a:ext cx="2008705" cy="1452695"/>
          </a:xfrm>
          <a:prstGeom prst="rect">
            <a:avLst/>
          </a:prstGeom>
        </p:spPr>
      </p:pic>
      <p:pic>
        <p:nvPicPr>
          <p:cNvPr id="8" name="Grafik 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57631" y="1231278"/>
            <a:ext cx="1954100" cy="1384820"/>
          </a:xfrm>
          <a:prstGeom prst="rect">
            <a:avLst/>
          </a:prstGeom>
        </p:spPr>
      </p:pic>
      <p:sp>
        <p:nvSpPr>
          <p:cNvPr id="6" name="Textfeld 5"/>
          <p:cNvSpPr txBox="1"/>
          <p:nvPr/>
        </p:nvSpPr>
        <p:spPr>
          <a:xfrm>
            <a:off x="991293" y="2724497"/>
            <a:ext cx="3092334" cy="715581"/>
          </a:xfrm>
          <a:prstGeom prst="rect">
            <a:avLst/>
          </a:prstGeom>
          <a:noFill/>
        </p:spPr>
        <p:txBody>
          <a:bodyPr wrap="square" rtlCol="0">
            <a:spAutoFit/>
          </a:bodyPr>
          <a:lstStyle/>
          <a:p>
            <a:pPr lvl="0" algn="ctr">
              <a:defRPr/>
            </a:pPr>
            <a:r>
              <a:rPr lang="de-DE" sz="1350" b="1" dirty="0">
                <a:solidFill>
                  <a:srgbClr val="003399"/>
                </a:solidFill>
                <a:latin typeface="Arial" panose="020B0604020202020204" pitchFamily="34" charset="0"/>
                <a:cs typeface="Arial" panose="020B0604020202020204" pitchFamily="34" charset="0"/>
              </a:rPr>
              <a:t>M</a:t>
            </a:r>
            <a:r>
              <a:rPr lang="de-DE" sz="1350" dirty="0">
                <a:solidFill>
                  <a:srgbClr val="003399"/>
                </a:solidFill>
                <a:latin typeface="Arial" panose="020B0604020202020204" pitchFamily="34" charset="0"/>
                <a:cs typeface="Arial" panose="020B0604020202020204" pitchFamily="34" charset="0"/>
              </a:rPr>
              <a:t>orbiditätsbedingte </a:t>
            </a:r>
            <a:r>
              <a:rPr lang="de-DE" sz="1350" b="1" dirty="0">
                <a:solidFill>
                  <a:srgbClr val="003399"/>
                </a:solidFill>
                <a:latin typeface="Arial" panose="020B0604020202020204" pitchFamily="34" charset="0"/>
                <a:cs typeface="Arial" panose="020B0604020202020204" pitchFamily="34" charset="0"/>
              </a:rPr>
              <a:t>G</a:t>
            </a:r>
            <a:r>
              <a:rPr lang="de-DE" sz="1350" dirty="0">
                <a:solidFill>
                  <a:srgbClr val="003399"/>
                </a:solidFill>
                <a:latin typeface="Arial" panose="020B0604020202020204" pitchFamily="34" charset="0"/>
                <a:cs typeface="Arial" panose="020B0604020202020204" pitchFamily="34" charset="0"/>
              </a:rPr>
              <a:t>esamt</a:t>
            </a:r>
            <a:r>
              <a:rPr lang="de-DE" sz="1350" b="1" dirty="0">
                <a:solidFill>
                  <a:srgbClr val="003399"/>
                </a:solidFill>
                <a:latin typeface="Arial" panose="020B0604020202020204" pitchFamily="34" charset="0"/>
                <a:cs typeface="Arial" panose="020B0604020202020204" pitchFamily="34" charset="0"/>
              </a:rPr>
              <a:t>v</a:t>
            </a:r>
            <a:r>
              <a:rPr lang="de-DE" sz="1350" dirty="0">
                <a:solidFill>
                  <a:srgbClr val="003399"/>
                </a:solidFill>
                <a:latin typeface="Arial" panose="020B0604020202020204" pitchFamily="34" charset="0"/>
                <a:cs typeface="Arial" panose="020B0604020202020204" pitchFamily="34" charset="0"/>
              </a:rPr>
              <a:t>ergütung</a:t>
            </a:r>
          </a:p>
          <a:p>
            <a:pPr lvl="0" algn="ctr">
              <a:defRPr/>
            </a:pPr>
            <a:r>
              <a:rPr lang="de-DE" sz="1350" b="1" dirty="0">
                <a:solidFill>
                  <a:schemeClr val="accent5"/>
                </a:solidFill>
                <a:latin typeface="Arial" panose="020B0604020202020204" pitchFamily="34" charset="0"/>
                <a:cs typeface="Arial" panose="020B0604020202020204" pitchFamily="34" charset="0"/>
              </a:rPr>
              <a:t>→ </a:t>
            </a:r>
            <a:r>
              <a:rPr lang="de-DE" sz="1350" dirty="0">
                <a:solidFill>
                  <a:srgbClr val="003399"/>
                </a:solidFill>
                <a:latin typeface="Arial" panose="020B0604020202020204" pitchFamily="34" charset="0"/>
                <a:cs typeface="Arial" panose="020B0604020202020204" pitchFamily="34" charset="0"/>
              </a:rPr>
              <a:t>Mengenbegrenzung</a:t>
            </a:r>
          </a:p>
        </p:txBody>
      </p:sp>
      <p:sp>
        <p:nvSpPr>
          <p:cNvPr id="9" name="Textfeld 8"/>
          <p:cNvSpPr txBox="1"/>
          <p:nvPr/>
        </p:nvSpPr>
        <p:spPr>
          <a:xfrm>
            <a:off x="1202649" y="3398436"/>
            <a:ext cx="2669619" cy="300082"/>
          </a:xfrm>
          <a:prstGeom prst="rect">
            <a:avLst/>
          </a:prstGeom>
          <a:noFill/>
        </p:spPr>
        <p:txBody>
          <a:bodyPr wrap="square" rtlCol="0">
            <a:spAutoFit/>
          </a:bodyPr>
          <a:lstStyle/>
          <a:p>
            <a:pPr algn="ctr"/>
            <a:r>
              <a:rPr lang="de-DE" sz="1350" dirty="0" smtClean="0">
                <a:solidFill>
                  <a:srgbClr val="003399"/>
                </a:solidFill>
                <a:latin typeface="Arial" panose="020B0604020202020204" pitchFamily="34" charset="0"/>
                <a:cs typeface="Arial" panose="020B0604020202020204" pitchFamily="34" charset="0"/>
              </a:rPr>
              <a:t>„Budgetierte Leistungen“</a:t>
            </a:r>
            <a:endParaRPr lang="de-DE" sz="1350" dirty="0">
              <a:solidFill>
                <a:srgbClr val="003399"/>
              </a:solidFill>
              <a:latin typeface="Arial" panose="020B0604020202020204" pitchFamily="34" charset="0"/>
              <a:cs typeface="Arial" panose="020B0604020202020204" pitchFamily="34" charset="0"/>
            </a:endParaRPr>
          </a:p>
        </p:txBody>
      </p:sp>
      <p:sp>
        <p:nvSpPr>
          <p:cNvPr id="11" name="Textfeld 10"/>
          <p:cNvSpPr txBox="1"/>
          <p:nvPr/>
        </p:nvSpPr>
        <p:spPr>
          <a:xfrm>
            <a:off x="1271847" y="3997479"/>
            <a:ext cx="2531225" cy="715581"/>
          </a:xfrm>
          <a:prstGeom prst="rect">
            <a:avLst/>
          </a:prstGeom>
          <a:noFill/>
        </p:spPr>
        <p:txBody>
          <a:bodyPr wrap="square" rtlCol="0">
            <a:spAutoFit/>
          </a:bodyPr>
          <a:lstStyle/>
          <a:p>
            <a:pPr algn="ctr"/>
            <a:r>
              <a:rPr lang="de-DE" sz="1350" b="1" dirty="0">
                <a:solidFill>
                  <a:srgbClr val="003399"/>
                </a:solidFill>
                <a:latin typeface="Arial" panose="020B0604020202020204" pitchFamily="34" charset="0"/>
                <a:cs typeface="Arial" panose="020B0604020202020204" pitchFamily="34" charset="0"/>
              </a:rPr>
              <a:t>Verteilung der </a:t>
            </a:r>
          </a:p>
          <a:p>
            <a:pPr algn="ctr"/>
            <a:r>
              <a:rPr lang="de-DE" sz="1350" b="1" dirty="0">
                <a:solidFill>
                  <a:srgbClr val="003399"/>
                </a:solidFill>
                <a:latin typeface="Arial" panose="020B0604020202020204" pitchFamily="34" charset="0"/>
                <a:cs typeface="Arial" panose="020B0604020202020204" pitchFamily="34" charset="0"/>
              </a:rPr>
              <a:t>begrenzten finanziellen Mittel erforderlich!</a:t>
            </a:r>
          </a:p>
        </p:txBody>
      </p:sp>
      <p:sp>
        <p:nvSpPr>
          <p:cNvPr id="12" name="Textfeld 11"/>
          <p:cNvSpPr txBox="1"/>
          <p:nvPr/>
        </p:nvSpPr>
        <p:spPr>
          <a:xfrm>
            <a:off x="5285607" y="2724496"/>
            <a:ext cx="3498149" cy="507831"/>
          </a:xfrm>
          <a:prstGeom prst="rect">
            <a:avLst/>
          </a:prstGeom>
          <a:noFill/>
        </p:spPr>
        <p:txBody>
          <a:bodyPr wrap="square" rtlCol="0">
            <a:spAutoFit/>
          </a:bodyPr>
          <a:lstStyle/>
          <a:p>
            <a:pPr algn="ctr" defTabSz="685800">
              <a:defRPr/>
            </a:pPr>
            <a:r>
              <a:rPr lang="de-DE" sz="1350" b="1" dirty="0">
                <a:solidFill>
                  <a:srgbClr val="003399"/>
                </a:solidFill>
                <a:latin typeface="Arial" panose="020B0604020202020204" pitchFamily="34" charset="0"/>
                <a:cs typeface="Arial" panose="020B0604020202020204" pitchFamily="34" charset="0"/>
              </a:rPr>
              <a:t>E</a:t>
            </a:r>
            <a:r>
              <a:rPr lang="de-DE" sz="1350" dirty="0">
                <a:solidFill>
                  <a:srgbClr val="003399"/>
                </a:solidFill>
                <a:latin typeface="Arial" panose="020B0604020202020204" pitchFamily="34" charset="0"/>
                <a:cs typeface="Arial" panose="020B0604020202020204" pitchFamily="34" charset="0"/>
              </a:rPr>
              <a:t>xtrabudgetäre</a:t>
            </a:r>
            <a:r>
              <a:rPr lang="de-DE" sz="1350" b="1" dirty="0">
                <a:solidFill>
                  <a:srgbClr val="003399"/>
                </a:solidFill>
                <a:latin typeface="Arial" panose="020B0604020202020204" pitchFamily="34" charset="0"/>
                <a:cs typeface="Arial" panose="020B0604020202020204" pitchFamily="34" charset="0"/>
              </a:rPr>
              <a:t> G</a:t>
            </a:r>
            <a:r>
              <a:rPr lang="de-DE" sz="1350" dirty="0">
                <a:solidFill>
                  <a:srgbClr val="003399"/>
                </a:solidFill>
                <a:latin typeface="Arial" panose="020B0604020202020204" pitchFamily="34" charset="0"/>
                <a:cs typeface="Arial" panose="020B0604020202020204" pitchFamily="34" charset="0"/>
              </a:rPr>
              <a:t>esamt</a:t>
            </a:r>
            <a:r>
              <a:rPr lang="de-DE" sz="1350" b="1" dirty="0">
                <a:solidFill>
                  <a:srgbClr val="003399"/>
                </a:solidFill>
                <a:latin typeface="Arial" panose="020B0604020202020204" pitchFamily="34" charset="0"/>
                <a:cs typeface="Arial" panose="020B0604020202020204" pitchFamily="34" charset="0"/>
              </a:rPr>
              <a:t>v</a:t>
            </a:r>
            <a:r>
              <a:rPr lang="de-DE" sz="1350" dirty="0">
                <a:solidFill>
                  <a:srgbClr val="003399"/>
                </a:solidFill>
                <a:latin typeface="Arial" panose="020B0604020202020204" pitchFamily="34" charset="0"/>
                <a:cs typeface="Arial" panose="020B0604020202020204" pitchFamily="34" charset="0"/>
              </a:rPr>
              <a:t>ergütung</a:t>
            </a:r>
          </a:p>
          <a:p>
            <a:pPr algn="ctr" defTabSz="685800">
              <a:defRPr/>
            </a:pPr>
            <a:r>
              <a:rPr lang="de-DE" sz="1350" b="1" dirty="0">
                <a:solidFill>
                  <a:schemeClr val="accent5"/>
                </a:solidFill>
                <a:latin typeface="Arial" panose="020B0604020202020204" pitchFamily="34" charset="0"/>
                <a:cs typeface="Arial" panose="020B0604020202020204" pitchFamily="34" charset="0"/>
              </a:rPr>
              <a:t>→</a:t>
            </a:r>
            <a:r>
              <a:rPr lang="de-DE" sz="1350" b="1" dirty="0">
                <a:solidFill>
                  <a:srgbClr val="003399"/>
                </a:solidFill>
                <a:latin typeface="Arial" panose="020B0604020202020204" pitchFamily="34" charset="0"/>
                <a:cs typeface="Arial" panose="020B0604020202020204" pitchFamily="34" charset="0"/>
              </a:rPr>
              <a:t> Keine</a:t>
            </a:r>
            <a:r>
              <a:rPr lang="de-DE" sz="1350" dirty="0">
                <a:solidFill>
                  <a:srgbClr val="003399"/>
                </a:solidFill>
                <a:latin typeface="Arial" panose="020B0604020202020204" pitchFamily="34" charset="0"/>
                <a:cs typeface="Arial" panose="020B0604020202020204" pitchFamily="34" charset="0"/>
              </a:rPr>
              <a:t> Mengenbegrenzung</a:t>
            </a:r>
          </a:p>
        </p:txBody>
      </p:sp>
    </p:spTree>
    <p:extLst>
      <p:ext uri="{BB962C8B-B14F-4D97-AF65-F5344CB8AC3E}">
        <p14:creationId xmlns:p14="http://schemas.microsoft.com/office/powerpoint/2010/main" val="1677526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79514" y="205980"/>
            <a:ext cx="8365744" cy="421555"/>
          </a:xfrm>
        </p:spPr>
        <p:txBody>
          <a:bodyPr>
            <a:normAutofit/>
          </a:bodyPr>
          <a:lstStyle/>
          <a:p>
            <a:r>
              <a:rPr lang="de-DE" sz="1800" dirty="0"/>
              <a:t>Welche Ziffer fällt in welchen Topf?</a:t>
            </a:r>
          </a:p>
        </p:txBody>
      </p:sp>
      <p:sp>
        <p:nvSpPr>
          <p:cNvPr id="5" name="Inhaltsplatzhalter 4"/>
          <p:cNvSpPr>
            <a:spLocks noGrp="1"/>
          </p:cNvSpPr>
          <p:nvPr>
            <p:ph idx="13"/>
          </p:nvPr>
        </p:nvSpPr>
        <p:spPr/>
        <p:txBody>
          <a:bodyPr>
            <a:normAutofit fontScale="92500" lnSpcReduction="10000"/>
          </a:bodyPr>
          <a:lstStyle/>
          <a:p>
            <a:r>
              <a:rPr lang="de-DE" dirty="0"/>
              <a:t>Welche Ziffer fällt in welchen Topf?</a:t>
            </a:r>
          </a:p>
        </p:txBody>
      </p:sp>
      <p:sp>
        <p:nvSpPr>
          <p:cNvPr id="12" name="Textfeld 11"/>
          <p:cNvSpPr txBox="1"/>
          <p:nvPr/>
        </p:nvSpPr>
        <p:spPr>
          <a:xfrm>
            <a:off x="1975063" y="1128452"/>
            <a:ext cx="3498149" cy="300082"/>
          </a:xfrm>
          <a:prstGeom prst="rect">
            <a:avLst/>
          </a:prstGeom>
          <a:noFill/>
        </p:spPr>
        <p:txBody>
          <a:bodyPr wrap="square" rtlCol="0">
            <a:spAutoFit/>
          </a:bodyPr>
          <a:lstStyle/>
          <a:p>
            <a:pPr algn="ctr" defTabSz="685800">
              <a:defRPr/>
            </a:pPr>
            <a:endParaRPr lang="de-DE" sz="1350" dirty="0">
              <a:solidFill>
                <a:srgbClr val="003399"/>
              </a:solidFill>
              <a:latin typeface="Calibri"/>
            </a:endParaRPr>
          </a:p>
        </p:txBody>
      </p:sp>
      <p:graphicFrame>
        <p:nvGraphicFramePr>
          <p:cNvPr id="4" name="Tabelle 3"/>
          <p:cNvGraphicFramePr>
            <a:graphicFrameLocks noGrp="1"/>
          </p:cNvGraphicFramePr>
          <p:nvPr>
            <p:extLst>
              <p:ext uri="{D42A27DB-BD31-4B8C-83A1-F6EECF244321}">
                <p14:modId xmlns:p14="http://schemas.microsoft.com/office/powerpoint/2010/main" val="2349735434"/>
              </p:ext>
            </p:extLst>
          </p:nvPr>
        </p:nvGraphicFramePr>
        <p:xfrm>
          <a:off x="1388245" y="974201"/>
          <a:ext cx="6241742" cy="3015679"/>
        </p:xfrm>
        <a:graphic>
          <a:graphicData uri="http://schemas.openxmlformats.org/drawingml/2006/table">
            <a:tbl>
              <a:tblPr firstRow="1" bandRow="1">
                <a:tableStyleId>{5C22544A-7EE6-4342-B048-85BDC9FD1C3A}</a:tableStyleId>
              </a:tblPr>
              <a:tblGrid>
                <a:gridCol w="3120871">
                  <a:extLst>
                    <a:ext uri="{9D8B030D-6E8A-4147-A177-3AD203B41FA5}">
                      <a16:colId xmlns:a16="http://schemas.microsoft.com/office/drawing/2014/main" val="3609801537"/>
                    </a:ext>
                  </a:extLst>
                </a:gridCol>
                <a:gridCol w="3120871">
                  <a:extLst>
                    <a:ext uri="{9D8B030D-6E8A-4147-A177-3AD203B41FA5}">
                      <a16:colId xmlns:a16="http://schemas.microsoft.com/office/drawing/2014/main" val="2217296865"/>
                    </a:ext>
                  </a:extLst>
                </a:gridCol>
              </a:tblGrid>
              <a:tr h="295339">
                <a:tc>
                  <a:txBody>
                    <a:bodyPr/>
                    <a:lstStyle/>
                    <a:p>
                      <a:r>
                        <a:rPr lang="de-DE" sz="1200" dirty="0" smtClean="0">
                          <a:latin typeface="Arial" panose="020B0604020202020204" pitchFamily="34" charset="0"/>
                          <a:cs typeface="Arial" panose="020B0604020202020204" pitchFamily="34" charset="0"/>
                        </a:rPr>
                        <a:t>MGV (budgetiert)</a:t>
                      </a:r>
                      <a:endParaRPr lang="de-DE" sz="1200" dirty="0">
                        <a:latin typeface="Arial" panose="020B0604020202020204" pitchFamily="34" charset="0"/>
                        <a:cs typeface="Arial" panose="020B0604020202020204" pitchFamily="34" charset="0"/>
                      </a:endParaRPr>
                    </a:p>
                  </a:txBody>
                  <a:tcPr marL="68580" marR="68580" marT="34290" marB="34290"/>
                </a:tc>
                <a:tc>
                  <a:txBody>
                    <a:bodyPr/>
                    <a:lstStyle/>
                    <a:p>
                      <a:r>
                        <a:rPr lang="de-DE" sz="1200" dirty="0" smtClean="0">
                          <a:latin typeface="Arial" panose="020B0604020202020204" pitchFamily="34" charset="0"/>
                          <a:cs typeface="Arial" panose="020B0604020202020204" pitchFamily="34" charset="0"/>
                        </a:rPr>
                        <a:t>EGV (unbegrenzt</a:t>
                      </a:r>
                      <a:r>
                        <a:rPr lang="de-DE" sz="1200" baseline="0" dirty="0" smtClean="0">
                          <a:latin typeface="Arial" panose="020B0604020202020204" pitchFamily="34" charset="0"/>
                          <a:cs typeface="Arial" panose="020B0604020202020204" pitchFamily="34" charset="0"/>
                        </a:rPr>
                        <a:t>)</a:t>
                      </a:r>
                      <a:endParaRPr lang="de-DE" sz="12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3009891711"/>
                  </a:ext>
                </a:extLst>
              </a:tr>
              <a:tr h="61722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de-DE" sz="1200" b="0" kern="1200" dirty="0" smtClean="0">
                          <a:solidFill>
                            <a:srgbClr val="003399"/>
                          </a:solidFill>
                          <a:effectLst/>
                          <a:latin typeface="Arial" panose="020B0604020202020204" pitchFamily="34" charset="0"/>
                          <a:ea typeface="+mn-ea"/>
                          <a:cs typeface="Arial" panose="020B0604020202020204" pitchFamily="34" charset="0"/>
                        </a:rPr>
                        <a:t>Sonstige Leistungen,</a:t>
                      </a:r>
                      <a:r>
                        <a:rPr lang="de-DE" sz="1200" b="0" kern="1200" baseline="0" dirty="0" smtClean="0">
                          <a:solidFill>
                            <a:srgbClr val="003399"/>
                          </a:solidFill>
                          <a:effectLst/>
                          <a:latin typeface="Arial" panose="020B0604020202020204" pitchFamily="34" charset="0"/>
                          <a:ea typeface="+mn-ea"/>
                          <a:cs typeface="Arial" panose="020B0604020202020204" pitchFamily="34" charset="0"/>
                        </a:rPr>
                        <a:t> wie </a:t>
                      </a:r>
                      <a:r>
                        <a:rPr lang="de-DE" sz="1200" b="0" kern="1200" dirty="0" smtClean="0">
                          <a:solidFill>
                            <a:srgbClr val="003399"/>
                          </a:solidFill>
                          <a:effectLst/>
                          <a:latin typeface="Arial" panose="020B0604020202020204" pitchFamily="34" charset="0"/>
                          <a:ea typeface="+mn-ea"/>
                          <a:cs typeface="Arial" panose="020B0604020202020204" pitchFamily="34" charset="0"/>
                        </a:rPr>
                        <a:t>Präambel 22.1 und 23.1:</a:t>
                      </a:r>
                      <a:r>
                        <a:rPr lang="de-DE" sz="1200" b="0" kern="1200" baseline="0" dirty="0" smtClean="0">
                          <a:solidFill>
                            <a:srgbClr val="003399"/>
                          </a:solidFill>
                          <a:effectLst/>
                          <a:latin typeface="Arial" panose="020B0604020202020204" pitchFamily="34" charset="0"/>
                          <a:ea typeface="+mn-ea"/>
                          <a:cs typeface="Arial" panose="020B0604020202020204" pitchFamily="34" charset="0"/>
                        </a:rPr>
                        <a:t> z.B. </a:t>
                      </a:r>
                      <a:r>
                        <a:rPr lang="de-DE" sz="1200" b="0" kern="1200" dirty="0" smtClean="0">
                          <a:solidFill>
                            <a:srgbClr val="003399"/>
                          </a:solidFill>
                          <a:effectLst/>
                          <a:latin typeface="Arial" panose="020B0604020202020204" pitchFamily="34" charset="0"/>
                          <a:ea typeface="+mn-ea"/>
                          <a:cs typeface="Arial" panose="020B0604020202020204" pitchFamily="34" charset="0"/>
                        </a:rPr>
                        <a:t>Psychotherapeutisches Gespräch (23220)</a:t>
                      </a:r>
                    </a:p>
                  </a:txBody>
                  <a:tcPr marL="68580" marR="68580" marT="34290" marB="34290"/>
                </a:tc>
                <a:tc>
                  <a:txBody>
                    <a:bodyPr/>
                    <a:lstStyle/>
                    <a:p>
                      <a:r>
                        <a:rPr lang="de-DE" sz="1200" dirty="0" smtClean="0">
                          <a:solidFill>
                            <a:srgbClr val="003399"/>
                          </a:solidFill>
                          <a:latin typeface="Arial" panose="020B0604020202020204" pitchFamily="34" charset="0"/>
                          <a:cs typeface="Arial" panose="020B0604020202020204" pitchFamily="34" charset="0"/>
                        </a:rPr>
                        <a:t>Antrags- und Genehmigungspflichtige</a:t>
                      </a:r>
                      <a:r>
                        <a:rPr lang="de-DE" sz="1200" baseline="0" dirty="0" smtClean="0">
                          <a:solidFill>
                            <a:srgbClr val="003399"/>
                          </a:solidFill>
                          <a:latin typeface="Arial" panose="020B0604020202020204" pitchFamily="34" charset="0"/>
                          <a:cs typeface="Arial" panose="020B0604020202020204" pitchFamily="34" charset="0"/>
                        </a:rPr>
                        <a:t> Leistungen, nach 35.2 EBM (Einzeltherapien, Gruppentherapien)</a:t>
                      </a:r>
                      <a:endParaRPr lang="de-DE" sz="1200" dirty="0">
                        <a:solidFill>
                          <a:srgbClr val="003399"/>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3842412147"/>
                  </a:ext>
                </a:extLst>
              </a:tr>
              <a:tr h="61722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de-DE" sz="1200" b="0" kern="1200" dirty="0" smtClean="0">
                          <a:solidFill>
                            <a:srgbClr val="003399"/>
                          </a:solidFill>
                          <a:effectLst/>
                          <a:latin typeface="Arial" panose="020B0604020202020204" pitchFamily="34" charset="0"/>
                          <a:ea typeface="+mn-ea"/>
                          <a:cs typeface="Arial" panose="020B0604020202020204" pitchFamily="34" charset="0"/>
                        </a:rPr>
                        <a:t>Abschnitt</a:t>
                      </a:r>
                      <a:r>
                        <a:rPr lang="de-DE" sz="1200" b="0" kern="1200" baseline="0" dirty="0" smtClean="0">
                          <a:solidFill>
                            <a:srgbClr val="003399"/>
                          </a:solidFill>
                          <a:effectLst/>
                          <a:latin typeface="Arial" panose="020B0604020202020204" pitchFamily="34" charset="0"/>
                          <a:ea typeface="+mn-ea"/>
                          <a:cs typeface="Arial" panose="020B0604020202020204" pitchFamily="34" charset="0"/>
                        </a:rPr>
                        <a:t> 35.1 EBM: z.B. </a:t>
                      </a:r>
                      <a:r>
                        <a:rPr lang="de-DE" sz="1200" b="0" kern="1200" dirty="0" smtClean="0">
                          <a:solidFill>
                            <a:srgbClr val="003399"/>
                          </a:solidFill>
                          <a:effectLst/>
                          <a:latin typeface="Arial" panose="020B0604020202020204" pitchFamily="34" charset="0"/>
                          <a:ea typeface="+mn-ea"/>
                          <a:cs typeface="Arial" panose="020B0604020202020204" pitchFamily="34" charset="0"/>
                        </a:rPr>
                        <a:t>Biographische Anamnese</a:t>
                      </a:r>
                      <a:r>
                        <a:rPr lang="de-DE" sz="1200" b="0" kern="1200" baseline="0" dirty="0" smtClean="0">
                          <a:solidFill>
                            <a:srgbClr val="003399"/>
                          </a:solidFill>
                          <a:effectLst/>
                          <a:latin typeface="Arial" panose="020B0604020202020204" pitchFamily="34" charset="0"/>
                          <a:ea typeface="+mn-ea"/>
                          <a:cs typeface="Arial" panose="020B0604020202020204" pitchFamily="34" charset="0"/>
                        </a:rPr>
                        <a:t> </a:t>
                      </a:r>
                      <a:r>
                        <a:rPr lang="de-DE" sz="1200" b="0" dirty="0" smtClean="0">
                          <a:solidFill>
                            <a:srgbClr val="003399"/>
                          </a:solidFill>
                          <a:latin typeface="Arial" panose="020B0604020202020204" pitchFamily="34" charset="0"/>
                          <a:cs typeface="Arial" panose="020B0604020202020204" pitchFamily="34" charset="0"/>
                        </a:rPr>
                        <a:t>(35140), </a:t>
                      </a:r>
                      <a:r>
                        <a:rPr lang="de-DE" sz="1200" dirty="0" smtClean="0">
                          <a:solidFill>
                            <a:srgbClr val="003399"/>
                          </a:solidFill>
                          <a:latin typeface="Arial" panose="020B0604020202020204" pitchFamily="34" charset="0"/>
                          <a:cs typeface="Arial" panose="020B0604020202020204" pitchFamily="34" charset="0"/>
                        </a:rPr>
                        <a:t>Vertiefte Exploration (35141)</a:t>
                      </a:r>
                    </a:p>
                  </a:txBody>
                  <a:tcPr marL="68580" marR="68580" marT="34290" marB="34290"/>
                </a:tc>
                <a:tc>
                  <a:txBody>
                    <a:bodyPr/>
                    <a:lstStyle/>
                    <a:p>
                      <a:r>
                        <a:rPr lang="de-DE" sz="1200" dirty="0" smtClean="0">
                          <a:solidFill>
                            <a:srgbClr val="003399"/>
                          </a:solidFill>
                          <a:latin typeface="Arial" panose="020B0604020202020204" pitchFamily="34" charset="0"/>
                          <a:cs typeface="Arial" panose="020B0604020202020204" pitchFamily="34" charset="0"/>
                        </a:rPr>
                        <a:t>Probatorische Sitzung</a:t>
                      </a:r>
                      <a:r>
                        <a:rPr lang="de-DE" sz="1200" baseline="0" dirty="0" smtClean="0">
                          <a:solidFill>
                            <a:srgbClr val="003399"/>
                          </a:solidFill>
                          <a:latin typeface="Arial" panose="020B0604020202020204" pitchFamily="34" charset="0"/>
                          <a:cs typeface="Arial" panose="020B0604020202020204" pitchFamily="34" charset="0"/>
                        </a:rPr>
                        <a:t> (35150, 35163 bis 35169)</a:t>
                      </a:r>
                      <a:endParaRPr lang="de-DE" sz="1200" dirty="0">
                        <a:solidFill>
                          <a:srgbClr val="003399"/>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2901979790"/>
                  </a:ext>
                </a:extLst>
              </a:tr>
              <a:tr h="61722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de-DE" sz="1200" dirty="0" smtClean="0">
                          <a:solidFill>
                            <a:srgbClr val="003399"/>
                          </a:solidFill>
                          <a:latin typeface="Arial" panose="020B0604020202020204" pitchFamily="34" charset="0"/>
                          <a:cs typeface="Arial" panose="020B0604020202020204" pitchFamily="34" charset="0"/>
                        </a:rPr>
                        <a:t>Abschnitt 35.3 EBM: z.B. Testverfahren</a:t>
                      </a:r>
                      <a:r>
                        <a:rPr lang="de-DE" sz="1200" baseline="0" dirty="0" smtClean="0">
                          <a:solidFill>
                            <a:srgbClr val="003399"/>
                          </a:solidFill>
                          <a:latin typeface="Arial" panose="020B0604020202020204" pitchFamily="34" charset="0"/>
                          <a:cs typeface="Arial" panose="020B0604020202020204" pitchFamily="34" charset="0"/>
                        </a:rPr>
                        <a:t> (35300 ff., 35600 ff.)</a:t>
                      </a:r>
                      <a:endParaRPr lang="de-DE" sz="1200" dirty="0" smtClean="0">
                        <a:solidFill>
                          <a:srgbClr val="003399"/>
                        </a:solidFill>
                        <a:latin typeface="Arial" panose="020B0604020202020204" pitchFamily="34" charset="0"/>
                        <a:cs typeface="Arial" panose="020B0604020202020204" pitchFamily="34" charset="0"/>
                      </a:endParaRPr>
                    </a:p>
                    <a:p>
                      <a:endParaRPr lang="de-DE" sz="1200" dirty="0" smtClean="0">
                        <a:solidFill>
                          <a:srgbClr val="003399"/>
                        </a:solidFill>
                        <a:latin typeface="Arial" panose="020B0604020202020204" pitchFamily="34" charset="0"/>
                        <a:cs typeface="Arial" panose="020B0604020202020204" pitchFamily="34" charset="0"/>
                      </a:endParaRPr>
                    </a:p>
                  </a:txBody>
                  <a:tcPr marL="68580" marR="68580" marT="34290" marB="34290"/>
                </a:tc>
                <a:tc>
                  <a:txBody>
                    <a:bodyPr/>
                    <a:lstStyle/>
                    <a:p>
                      <a:r>
                        <a:rPr lang="de-DE" sz="1200" dirty="0" smtClean="0">
                          <a:solidFill>
                            <a:srgbClr val="003399"/>
                          </a:solidFill>
                          <a:latin typeface="Arial" panose="020B0604020202020204" pitchFamily="34" charset="0"/>
                          <a:cs typeface="Arial" panose="020B0604020202020204" pitchFamily="34" charset="0"/>
                        </a:rPr>
                        <a:t>Psychotherapeutische</a:t>
                      </a:r>
                      <a:r>
                        <a:rPr lang="de-DE" sz="1200" baseline="0" dirty="0" smtClean="0">
                          <a:solidFill>
                            <a:srgbClr val="003399"/>
                          </a:solidFill>
                          <a:latin typeface="Arial" panose="020B0604020202020204" pitchFamily="34" charset="0"/>
                          <a:cs typeface="Arial" panose="020B0604020202020204" pitchFamily="34" charset="0"/>
                        </a:rPr>
                        <a:t> Sprechstunde (35151)</a:t>
                      </a:r>
                      <a:endParaRPr lang="de-DE" sz="1200" dirty="0">
                        <a:solidFill>
                          <a:srgbClr val="003399"/>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2401831685"/>
                  </a:ext>
                </a:extLst>
              </a:tr>
              <a:tr h="43434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de-DE" sz="1200" b="1" kern="1200" dirty="0" smtClean="0">
                        <a:solidFill>
                          <a:srgbClr val="003399"/>
                        </a:solidFill>
                        <a:effectLst/>
                        <a:latin typeface="Arial" panose="020B0604020202020204" pitchFamily="34" charset="0"/>
                        <a:ea typeface="+mn-ea"/>
                        <a:cs typeface="Arial" panose="020B0604020202020204" pitchFamily="34" charset="0"/>
                      </a:endParaRPr>
                    </a:p>
                  </a:txBody>
                  <a:tcPr marL="68580" marR="68580" marT="34290" marB="34290"/>
                </a:tc>
                <a:tc>
                  <a:txBody>
                    <a:bodyPr/>
                    <a:lstStyle/>
                    <a:p>
                      <a:r>
                        <a:rPr lang="de-DE" sz="1200" dirty="0" smtClean="0">
                          <a:solidFill>
                            <a:srgbClr val="003399"/>
                          </a:solidFill>
                          <a:latin typeface="Arial" panose="020B0604020202020204" pitchFamily="34" charset="0"/>
                          <a:cs typeface="Arial" panose="020B0604020202020204" pitchFamily="34" charset="0"/>
                        </a:rPr>
                        <a:t>Psychotherapeutische Akutbehandlung (35152)</a:t>
                      </a:r>
                      <a:endParaRPr lang="de-DE" sz="1200" dirty="0">
                        <a:solidFill>
                          <a:srgbClr val="003399"/>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374906291"/>
                  </a:ext>
                </a:extLst>
              </a:tr>
              <a:tr h="434340">
                <a:tc>
                  <a:txBody>
                    <a:bodyPr/>
                    <a:lstStyle/>
                    <a:p>
                      <a:endParaRPr lang="de-DE" sz="1200" dirty="0">
                        <a:solidFill>
                          <a:srgbClr val="003399"/>
                        </a:solidFill>
                        <a:latin typeface="Arial" panose="020B0604020202020204" pitchFamily="34" charset="0"/>
                        <a:cs typeface="Arial" panose="020B0604020202020204" pitchFamily="34" charset="0"/>
                      </a:endParaRPr>
                    </a:p>
                  </a:txBody>
                  <a:tcPr marL="68580" marR="68580" marT="34290" marB="34290"/>
                </a:tc>
                <a:tc>
                  <a:txBody>
                    <a:bodyPr/>
                    <a:lstStyle/>
                    <a:p>
                      <a:r>
                        <a:rPr lang="de-DE" sz="1200" dirty="0" smtClean="0">
                          <a:solidFill>
                            <a:srgbClr val="003399"/>
                          </a:solidFill>
                          <a:latin typeface="Arial" panose="020B0604020202020204" pitchFamily="34" charset="0"/>
                          <a:cs typeface="Arial" panose="020B0604020202020204" pitchFamily="34" charset="0"/>
                        </a:rPr>
                        <a:t>Gruppenpsychotherapeutische Grundversorgung (35173 bis 35179)</a:t>
                      </a:r>
                      <a:endParaRPr lang="de-DE" sz="1200" dirty="0">
                        <a:solidFill>
                          <a:srgbClr val="003399"/>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787087387"/>
                  </a:ext>
                </a:extLst>
              </a:tr>
            </a:tbl>
          </a:graphicData>
        </a:graphic>
      </p:graphicFrame>
      <p:pic>
        <p:nvPicPr>
          <p:cNvPr id="6" name="Grafik 5"/>
          <p:cNvPicPr>
            <a:picLocks noChangeAspect="1"/>
          </p:cNvPicPr>
          <p:nvPr/>
        </p:nvPicPr>
        <p:blipFill>
          <a:blip r:embed="rId3"/>
          <a:stretch>
            <a:fillRect/>
          </a:stretch>
        </p:blipFill>
        <p:spPr>
          <a:xfrm>
            <a:off x="313503" y="1686402"/>
            <a:ext cx="940754" cy="681457"/>
          </a:xfrm>
          <a:prstGeom prst="rect">
            <a:avLst/>
          </a:prstGeom>
        </p:spPr>
      </p:pic>
      <p:pic>
        <p:nvPicPr>
          <p:cNvPr id="7" name="Grafik 6"/>
          <p:cNvPicPr>
            <a:picLocks noChangeAspect="1"/>
          </p:cNvPicPr>
          <p:nvPr/>
        </p:nvPicPr>
        <p:blipFill>
          <a:blip r:embed="rId4"/>
          <a:stretch>
            <a:fillRect/>
          </a:stretch>
        </p:blipFill>
        <p:spPr>
          <a:xfrm>
            <a:off x="7934327" y="1726101"/>
            <a:ext cx="904391" cy="641758"/>
          </a:xfrm>
          <a:prstGeom prst="rect">
            <a:avLst/>
          </a:prstGeom>
        </p:spPr>
      </p:pic>
      <p:pic>
        <p:nvPicPr>
          <p:cNvPr id="8" name="Grafik 7"/>
          <p:cNvPicPr>
            <a:picLocks noChangeAspect="1"/>
          </p:cNvPicPr>
          <p:nvPr/>
        </p:nvPicPr>
        <p:blipFill>
          <a:blip r:embed="rId5">
            <a:clrChange>
              <a:clrFrom>
                <a:srgbClr val="FFFFFF"/>
              </a:clrFrom>
              <a:clrTo>
                <a:srgbClr val="FFFFFF">
                  <a:alpha val="0"/>
                </a:srgbClr>
              </a:clrTo>
            </a:clrChange>
          </a:blip>
          <a:stretch>
            <a:fillRect/>
          </a:stretch>
        </p:blipFill>
        <p:spPr>
          <a:xfrm rot="5621692">
            <a:off x="-58168" y="2801314"/>
            <a:ext cx="1261441" cy="1024406"/>
          </a:xfrm>
          <a:prstGeom prst="rect">
            <a:avLst/>
          </a:prstGeom>
        </p:spPr>
      </p:pic>
      <p:sp>
        <p:nvSpPr>
          <p:cNvPr id="9" name="Textfeld 8"/>
          <p:cNvSpPr txBox="1"/>
          <p:nvPr/>
        </p:nvSpPr>
        <p:spPr>
          <a:xfrm>
            <a:off x="474911" y="4051297"/>
            <a:ext cx="4025081" cy="507831"/>
          </a:xfrm>
          <a:prstGeom prst="rect">
            <a:avLst/>
          </a:prstGeom>
          <a:noFill/>
        </p:spPr>
        <p:txBody>
          <a:bodyPr wrap="square" rtlCol="0">
            <a:spAutoFit/>
          </a:bodyPr>
          <a:lstStyle/>
          <a:p>
            <a:r>
              <a:rPr lang="de-DE" sz="1350" b="1" dirty="0">
                <a:solidFill>
                  <a:srgbClr val="003399"/>
                </a:solidFill>
                <a:latin typeface="Arial" panose="020B0604020202020204" pitchFamily="34" charset="0"/>
                <a:cs typeface="Arial" panose="020B0604020202020204" pitchFamily="34" charset="0"/>
              </a:rPr>
              <a:t>Besonderheit!</a:t>
            </a:r>
          </a:p>
          <a:p>
            <a:r>
              <a:rPr lang="de-DE" sz="1350" b="1" dirty="0">
                <a:solidFill>
                  <a:srgbClr val="003399"/>
                </a:solidFill>
                <a:latin typeface="Arial" panose="020B0604020202020204" pitchFamily="34" charset="0"/>
                <a:cs typeface="Arial" panose="020B0604020202020204" pitchFamily="34" charset="0"/>
              </a:rPr>
              <a:t>PLB = </a:t>
            </a:r>
            <a:r>
              <a:rPr lang="de-DE" sz="1350" b="1" dirty="0" smtClean="0">
                <a:solidFill>
                  <a:srgbClr val="003399"/>
                </a:solidFill>
                <a:latin typeface="Arial" panose="020B0604020202020204" pitchFamily="34" charset="0"/>
                <a:cs typeface="Arial" panose="020B0604020202020204" pitchFamily="34" charset="0"/>
              </a:rPr>
              <a:t>Praxisbezogenes Leistungsbudget</a:t>
            </a:r>
            <a:endParaRPr lang="de-DE" sz="1350" b="1" dirty="0">
              <a:solidFill>
                <a:srgbClr val="003399"/>
              </a:solidFill>
              <a:latin typeface="Arial" panose="020B0604020202020204" pitchFamily="34" charset="0"/>
              <a:cs typeface="Arial" panose="020B0604020202020204" pitchFamily="34" charset="0"/>
            </a:endParaRPr>
          </a:p>
        </p:txBody>
      </p:sp>
      <p:sp>
        <p:nvSpPr>
          <p:cNvPr id="10" name="Textfeld 9"/>
          <p:cNvSpPr txBox="1"/>
          <p:nvPr/>
        </p:nvSpPr>
        <p:spPr>
          <a:xfrm>
            <a:off x="454214" y="1403160"/>
            <a:ext cx="659330" cy="323165"/>
          </a:xfrm>
          <a:prstGeom prst="rect">
            <a:avLst/>
          </a:prstGeom>
          <a:noFill/>
        </p:spPr>
        <p:txBody>
          <a:bodyPr wrap="square" rtlCol="0">
            <a:spAutoFit/>
          </a:bodyPr>
          <a:lstStyle/>
          <a:p>
            <a:pPr algn="ctr"/>
            <a:r>
              <a:rPr lang="de-DE" sz="1500" b="1" dirty="0">
                <a:solidFill>
                  <a:srgbClr val="003399"/>
                </a:solidFill>
                <a:latin typeface="Arial" panose="020B0604020202020204" pitchFamily="34" charset="0"/>
                <a:cs typeface="Arial" panose="020B0604020202020204" pitchFamily="34" charset="0"/>
              </a:rPr>
              <a:t>10 %</a:t>
            </a:r>
          </a:p>
        </p:txBody>
      </p:sp>
      <p:sp>
        <p:nvSpPr>
          <p:cNvPr id="13" name="Textfeld 12"/>
          <p:cNvSpPr txBox="1"/>
          <p:nvPr/>
        </p:nvSpPr>
        <p:spPr>
          <a:xfrm>
            <a:off x="8051674" y="1403160"/>
            <a:ext cx="669698" cy="323165"/>
          </a:xfrm>
          <a:prstGeom prst="rect">
            <a:avLst/>
          </a:prstGeom>
          <a:noFill/>
        </p:spPr>
        <p:txBody>
          <a:bodyPr wrap="square" rtlCol="0">
            <a:spAutoFit/>
          </a:bodyPr>
          <a:lstStyle/>
          <a:p>
            <a:pPr algn="ctr"/>
            <a:r>
              <a:rPr lang="de-DE" sz="1500" b="1" dirty="0">
                <a:solidFill>
                  <a:srgbClr val="003399"/>
                </a:solidFill>
                <a:latin typeface="Arial" panose="020B0604020202020204" pitchFamily="34" charset="0"/>
                <a:cs typeface="Arial" panose="020B0604020202020204" pitchFamily="34" charset="0"/>
              </a:rPr>
              <a:t>90 %</a:t>
            </a:r>
          </a:p>
        </p:txBody>
      </p:sp>
    </p:spTree>
    <p:extLst>
      <p:ext uri="{BB962C8B-B14F-4D97-AF65-F5344CB8AC3E}">
        <p14:creationId xmlns:p14="http://schemas.microsoft.com/office/powerpoint/2010/main" val="3316352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79514" y="205980"/>
            <a:ext cx="8365744" cy="421555"/>
          </a:xfrm>
        </p:spPr>
        <p:txBody>
          <a:bodyPr>
            <a:normAutofit/>
          </a:bodyPr>
          <a:lstStyle/>
          <a:p>
            <a:r>
              <a:rPr lang="de-DE" sz="1800" dirty="0"/>
              <a:t>Kurze Zusammenfassung: Vergütungssystematik </a:t>
            </a:r>
          </a:p>
        </p:txBody>
      </p:sp>
      <p:sp>
        <p:nvSpPr>
          <p:cNvPr id="5" name="Inhaltsplatzhalter 4"/>
          <p:cNvSpPr>
            <a:spLocks noGrp="1"/>
          </p:cNvSpPr>
          <p:nvPr>
            <p:ph idx="13"/>
          </p:nvPr>
        </p:nvSpPr>
        <p:spPr/>
        <p:txBody>
          <a:bodyPr>
            <a:normAutofit fontScale="92500" lnSpcReduction="10000"/>
          </a:bodyPr>
          <a:lstStyle/>
          <a:p>
            <a:r>
              <a:rPr lang="de-DE" dirty="0" smtClean="0"/>
              <a:t>Kurze Zusammenfassung</a:t>
            </a:r>
            <a:endParaRPr lang="de-DE" dirty="0"/>
          </a:p>
        </p:txBody>
      </p:sp>
      <p:sp>
        <p:nvSpPr>
          <p:cNvPr id="12" name="Textfeld 11"/>
          <p:cNvSpPr txBox="1"/>
          <p:nvPr/>
        </p:nvSpPr>
        <p:spPr>
          <a:xfrm>
            <a:off x="1975063" y="1128452"/>
            <a:ext cx="3498149" cy="300082"/>
          </a:xfrm>
          <a:prstGeom prst="rect">
            <a:avLst/>
          </a:prstGeom>
          <a:noFill/>
        </p:spPr>
        <p:txBody>
          <a:bodyPr wrap="square" rtlCol="0">
            <a:spAutoFit/>
          </a:bodyPr>
          <a:lstStyle/>
          <a:p>
            <a:pPr algn="ctr" defTabSz="685800">
              <a:defRPr/>
            </a:pPr>
            <a:endParaRPr lang="de-DE" sz="1350" dirty="0">
              <a:solidFill>
                <a:srgbClr val="003399"/>
              </a:solidFill>
              <a:latin typeface="Calibri"/>
            </a:endParaRPr>
          </a:p>
        </p:txBody>
      </p:sp>
      <p:pic>
        <p:nvPicPr>
          <p:cNvPr id="6" name="Grafik 5"/>
          <p:cNvPicPr>
            <a:picLocks noChangeAspect="1"/>
          </p:cNvPicPr>
          <p:nvPr/>
        </p:nvPicPr>
        <p:blipFill>
          <a:blip r:embed="rId3"/>
          <a:stretch>
            <a:fillRect/>
          </a:stretch>
        </p:blipFill>
        <p:spPr>
          <a:xfrm>
            <a:off x="1975063" y="1011595"/>
            <a:ext cx="1961327" cy="1420732"/>
          </a:xfrm>
          <a:prstGeom prst="rect">
            <a:avLst/>
          </a:prstGeom>
        </p:spPr>
      </p:pic>
      <p:pic>
        <p:nvPicPr>
          <p:cNvPr id="7" name="Grafik 6"/>
          <p:cNvPicPr>
            <a:picLocks noChangeAspect="1"/>
          </p:cNvPicPr>
          <p:nvPr/>
        </p:nvPicPr>
        <p:blipFill>
          <a:blip r:embed="rId4"/>
          <a:stretch>
            <a:fillRect/>
          </a:stretch>
        </p:blipFill>
        <p:spPr>
          <a:xfrm>
            <a:off x="5259878" y="1025312"/>
            <a:ext cx="1963491" cy="1393297"/>
          </a:xfrm>
          <a:prstGeom prst="rect">
            <a:avLst/>
          </a:prstGeom>
        </p:spPr>
      </p:pic>
      <p:sp>
        <p:nvSpPr>
          <p:cNvPr id="15" name="Pfeil nach unten 14"/>
          <p:cNvSpPr/>
          <p:nvPr/>
        </p:nvSpPr>
        <p:spPr>
          <a:xfrm>
            <a:off x="2620801" y="2676420"/>
            <a:ext cx="669851" cy="797442"/>
          </a:xfrm>
          <a:prstGeom prst="downArrow">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6" name="Textfeld 15"/>
          <p:cNvSpPr txBox="1"/>
          <p:nvPr/>
        </p:nvSpPr>
        <p:spPr>
          <a:xfrm>
            <a:off x="2046642" y="3715230"/>
            <a:ext cx="1818167" cy="507831"/>
          </a:xfrm>
          <a:prstGeom prst="rect">
            <a:avLst/>
          </a:prstGeom>
          <a:noFill/>
        </p:spPr>
        <p:txBody>
          <a:bodyPr wrap="square" rtlCol="0">
            <a:spAutoFit/>
          </a:bodyPr>
          <a:lstStyle/>
          <a:p>
            <a:pPr algn="ctr"/>
            <a:r>
              <a:rPr lang="de-DE" sz="1350" dirty="0">
                <a:solidFill>
                  <a:srgbClr val="003399"/>
                </a:solidFill>
                <a:latin typeface="Arial" panose="020B0604020202020204" pitchFamily="34" charset="0"/>
                <a:cs typeface="Arial" panose="020B0604020202020204" pitchFamily="34" charset="0"/>
              </a:rPr>
              <a:t>Begrenzt: </a:t>
            </a:r>
          </a:p>
          <a:p>
            <a:pPr algn="ctr"/>
            <a:r>
              <a:rPr lang="de-DE" sz="1350" dirty="0">
                <a:solidFill>
                  <a:srgbClr val="003399"/>
                </a:solidFill>
                <a:latin typeface="Arial" panose="020B0604020202020204" pitchFamily="34" charset="0"/>
                <a:cs typeface="Arial" panose="020B0604020202020204" pitchFamily="34" charset="0"/>
              </a:rPr>
              <a:t>Verteilung durch PLB</a:t>
            </a:r>
          </a:p>
        </p:txBody>
      </p:sp>
      <p:pic>
        <p:nvPicPr>
          <p:cNvPr id="18" name="Grafik 17"/>
          <p:cNvPicPr>
            <a:picLocks noChangeAspect="1"/>
          </p:cNvPicPr>
          <p:nvPr/>
        </p:nvPicPr>
        <p:blipFill>
          <a:blip r:embed="rId5"/>
          <a:stretch>
            <a:fillRect/>
          </a:stretch>
        </p:blipFill>
        <p:spPr>
          <a:xfrm>
            <a:off x="5891835" y="2659975"/>
            <a:ext cx="699577" cy="813887"/>
          </a:xfrm>
          <a:prstGeom prst="rect">
            <a:avLst/>
          </a:prstGeom>
        </p:spPr>
      </p:pic>
      <p:sp>
        <p:nvSpPr>
          <p:cNvPr id="19" name="Textfeld 18"/>
          <p:cNvSpPr txBox="1"/>
          <p:nvPr/>
        </p:nvSpPr>
        <p:spPr>
          <a:xfrm>
            <a:off x="5332539" y="3715230"/>
            <a:ext cx="1818167" cy="507831"/>
          </a:xfrm>
          <a:prstGeom prst="rect">
            <a:avLst/>
          </a:prstGeom>
          <a:noFill/>
        </p:spPr>
        <p:txBody>
          <a:bodyPr wrap="square" rtlCol="0">
            <a:spAutoFit/>
          </a:bodyPr>
          <a:lstStyle/>
          <a:p>
            <a:pPr algn="ctr"/>
            <a:r>
              <a:rPr lang="de-DE" sz="1350" dirty="0">
                <a:solidFill>
                  <a:srgbClr val="003399"/>
                </a:solidFill>
                <a:latin typeface="Arial" panose="020B0604020202020204" pitchFamily="34" charset="0"/>
                <a:cs typeface="Arial" panose="020B0604020202020204" pitchFamily="34" charset="0"/>
              </a:rPr>
              <a:t>Einzelleistung ohne Mengenbegrenzung</a:t>
            </a:r>
          </a:p>
        </p:txBody>
      </p:sp>
      <p:sp>
        <p:nvSpPr>
          <p:cNvPr id="2" name="Textfeld 1"/>
          <p:cNvSpPr txBox="1"/>
          <p:nvPr/>
        </p:nvSpPr>
        <p:spPr>
          <a:xfrm>
            <a:off x="4057407" y="1457615"/>
            <a:ext cx="1081454" cy="1708160"/>
          </a:xfrm>
          <a:prstGeom prst="rect">
            <a:avLst/>
          </a:prstGeom>
          <a:noFill/>
        </p:spPr>
        <p:txBody>
          <a:bodyPr wrap="square" rtlCol="0">
            <a:spAutoFit/>
          </a:bodyPr>
          <a:lstStyle/>
          <a:p>
            <a:pPr algn="ctr"/>
            <a:r>
              <a:rPr lang="de-DE" sz="10500" dirty="0">
                <a:solidFill>
                  <a:srgbClr val="FF0000"/>
                </a:solidFill>
                <a:latin typeface="Arial Black" panose="020B0A04020102020204" pitchFamily="34" charset="0"/>
              </a:rPr>
              <a:t>?</a:t>
            </a:r>
          </a:p>
        </p:txBody>
      </p:sp>
    </p:spTree>
    <p:extLst>
      <p:ext uri="{BB962C8B-B14F-4D97-AF65-F5344CB8AC3E}">
        <p14:creationId xmlns:p14="http://schemas.microsoft.com/office/powerpoint/2010/main" val="3108633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9"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79514" y="205980"/>
            <a:ext cx="8365744" cy="421555"/>
          </a:xfrm>
        </p:spPr>
        <p:txBody>
          <a:bodyPr>
            <a:normAutofit/>
          </a:bodyPr>
          <a:lstStyle/>
          <a:p>
            <a:r>
              <a:rPr lang="de-DE" sz="1800" dirty="0"/>
              <a:t>PLB-Information</a:t>
            </a:r>
          </a:p>
        </p:txBody>
      </p:sp>
      <p:sp>
        <p:nvSpPr>
          <p:cNvPr id="5" name="Inhaltsplatzhalter 4"/>
          <p:cNvSpPr>
            <a:spLocks noGrp="1"/>
          </p:cNvSpPr>
          <p:nvPr>
            <p:ph idx="13"/>
          </p:nvPr>
        </p:nvSpPr>
        <p:spPr/>
        <p:txBody>
          <a:bodyPr>
            <a:normAutofit fontScale="92500" lnSpcReduction="10000"/>
          </a:bodyPr>
          <a:lstStyle/>
          <a:p>
            <a:r>
              <a:rPr lang="de-DE" dirty="0" err="1" smtClean="0"/>
              <a:t>Plb</a:t>
            </a:r>
            <a:r>
              <a:rPr lang="de-DE" dirty="0" smtClean="0"/>
              <a:t>-info</a:t>
            </a:r>
            <a:endParaRPr lang="de-DE" dirty="0"/>
          </a:p>
        </p:txBody>
      </p:sp>
      <p:sp>
        <p:nvSpPr>
          <p:cNvPr id="12" name="Textfeld 11"/>
          <p:cNvSpPr txBox="1"/>
          <p:nvPr/>
        </p:nvSpPr>
        <p:spPr>
          <a:xfrm>
            <a:off x="1975063" y="1128452"/>
            <a:ext cx="3498149" cy="300082"/>
          </a:xfrm>
          <a:prstGeom prst="rect">
            <a:avLst/>
          </a:prstGeom>
          <a:noFill/>
        </p:spPr>
        <p:txBody>
          <a:bodyPr wrap="square" rtlCol="0">
            <a:spAutoFit/>
          </a:bodyPr>
          <a:lstStyle/>
          <a:p>
            <a:pPr algn="ctr" defTabSz="685800">
              <a:defRPr/>
            </a:pPr>
            <a:endParaRPr lang="de-DE" sz="1350" dirty="0">
              <a:solidFill>
                <a:srgbClr val="003399"/>
              </a:solidFill>
              <a:latin typeface="Calibri"/>
            </a:endParaRPr>
          </a:p>
        </p:txBody>
      </p:sp>
      <p:pic>
        <p:nvPicPr>
          <p:cNvPr id="13" name="Grafik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537276"/>
            <a:ext cx="3279650" cy="4276228"/>
          </a:xfrm>
          <a:prstGeom prst="rect">
            <a:avLst/>
          </a:prstGeom>
        </p:spPr>
      </p:pic>
      <p:pic>
        <p:nvPicPr>
          <p:cNvPr id="6" name="Grafik 5"/>
          <p:cNvPicPr>
            <a:picLocks noChangeAspect="1"/>
          </p:cNvPicPr>
          <p:nvPr/>
        </p:nvPicPr>
        <p:blipFill>
          <a:blip r:embed="rId4"/>
          <a:stretch>
            <a:fillRect/>
          </a:stretch>
        </p:blipFill>
        <p:spPr>
          <a:xfrm>
            <a:off x="1975063" y="1011595"/>
            <a:ext cx="1961327" cy="1420732"/>
          </a:xfrm>
          <a:prstGeom prst="rect">
            <a:avLst/>
          </a:prstGeom>
        </p:spPr>
      </p:pic>
      <p:pic>
        <p:nvPicPr>
          <p:cNvPr id="14" name="Grafik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5856" y="538227"/>
            <a:ext cx="2951784" cy="4275277"/>
          </a:xfrm>
          <a:prstGeom prst="rect">
            <a:avLst/>
          </a:prstGeom>
        </p:spPr>
      </p:pic>
      <p:pic>
        <p:nvPicPr>
          <p:cNvPr id="17" name="Grafik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12160" y="525419"/>
            <a:ext cx="3078447" cy="4288085"/>
          </a:xfrm>
          <a:prstGeom prst="rect">
            <a:avLst/>
          </a:prstGeom>
        </p:spPr>
      </p:pic>
    </p:spTree>
    <p:extLst>
      <p:ext uri="{BB962C8B-B14F-4D97-AF65-F5344CB8AC3E}">
        <p14:creationId xmlns:p14="http://schemas.microsoft.com/office/powerpoint/2010/main" val="3108828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3.88889E-6 2.09877E-6 L -0.13038 -0.19846 " pathEditMode="relative" rAng="0" ptsTypes="AA">
                                      <p:cBhvr>
                                        <p:cTn id="6" dur="2000" fill="hold"/>
                                        <p:tgtEl>
                                          <p:spTgt spid="6"/>
                                        </p:tgtEl>
                                        <p:attrNameLst>
                                          <p:attrName>ppt_x</p:attrName>
                                          <p:attrName>ppt_y</p:attrName>
                                        </p:attrNameLst>
                                      </p:cBhvr>
                                      <p:rCtr x="-6528" y="-9938"/>
                                    </p:animMotion>
                                  </p:childTnLst>
                                </p:cTn>
                              </p:par>
                              <p:par>
                                <p:cTn id="7" presetID="6" presetClass="emph" presetSubtype="0" fill="hold" nodeType="withEffect">
                                  <p:stCondLst>
                                    <p:cond delay="0"/>
                                  </p:stCondLst>
                                  <p:childTnLst>
                                    <p:animScale>
                                      <p:cBhvr>
                                        <p:cTn id="8" dur="2000" fill="hold"/>
                                        <p:tgtEl>
                                          <p:spTgt spid="6"/>
                                        </p:tgtEl>
                                      </p:cBhvr>
                                      <p:by x="50000" y="50000"/>
                                    </p:animScale>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79514" y="205980"/>
            <a:ext cx="8365744" cy="421555"/>
          </a:xfrm>
        </p:spPr>
        <p:txBody>
          <a:bodyPr>
            <a:normAutofit/>
          </a:bodyPr>
          <a:lstStyle/>
          <a:p>
            <a:r>
              <a:rPr lang="de-DE" sz="1800" dirty="0"/>
              <a:t>Was ist das </a:t>
            </a:r>
            <a:r>
              <a:rPr lang="de-DE" sz="1800" u="sng" dirty="0" smtClean="0"/>
              <a:t>P</a:t>
            </a:r>
            <a:r>
              <a:rPr lang="de-DE" sz="1800" dirty="0" smtClean="0"/>
              <a:t>raxisbezogene </a:t>
            </a:r>
            <a:r>
              <a:rPr lang="de-DE" sz="1800" u="sng" dirty="0" smtClean="0"/>
              <a:t>L</a:t>
            </a:r>
            <a:r>
              <a:rPr lang="de-DE" sz="1800" dirty="0" smtClean="0"/>
              <a:t>eistungs</a:t>
            </a:r>
            <a:r>
              <a:rPr lang="de-DE" sz="1800" u="sng" dirty="0" smtClean="0"/>
              <a:t>b</a:t>
            </a:r>
            <a:r>
              <a:rPr lang="de-DE" sz="1800" dirty="0" smtClean="0"/>
              <a:t>udget </a:t>
            </a:r>
            <a:r>
              <a:rPr lang="de-DE" sz="1800" dirty="0"/>
              <a:t>(PLB)?</a:t>
            </a:r>
          </a:p>
        </p:txBody>
      </p:sp>
      <p:sp>
        <p:nvSpPr>
          <p:cNvPr id="5" name="Inhaltsplatzhalter 4"/>
          <p:cNvSpPr>
            <a:spLocks noGrp="1"/>
          </p:cNvSpPr>
          <p:nvPr>
            <p:ph idx="13"/>
          </p:nvPr>
        </p:nvSpPr>
        <p:spPr/>
        <p:txBody>
          <a:bodyPr>
            <a:normAutofit fontScale="92500" lnSpcReduction="10000"/>
          </a:bodyPr>
          <a:lstStyle/>
          <a:p>
            <a:r>
              <a:rPr lang="de-DE" dirty="0"/>
              <a:t>Was ist das </a:t>
            </a:r>
            <a:r>
              <a:rPr lang="de-DE" dirty="0" smtClean="0"/>
              <a:t>PLB</a:t>
            </a:r>
            <a:r>
              <a:rPr lang="de-DE" dirty="0"/>
              <a:t>?</a:t>
            </a:r>
          </a:p>
        </p:txBody>
      </p:sp>
      <p:pic>
        <p:nvPicPr>
          <p:cNvPr id="6" name="Grafik 5"/>
          <p:cNvPicPr>
            <a:picLocks noChangeAspect="1"/>
          </p:cNvPicPr>
          <p:nvPr/>
        </p:nvPicPr>
        <p:blipFill>
          <a:blip r:embed="rId3"/>
          <a:stretch>
            <a:fillRect/>
          </a:stretch>
        </p:blipFill>
        <p:spPr>
          <a:xfrm>
            <a:off x="3440365" y="710806"/>
            <a:ext cx="1072238" cy="776700"/>
          </a:xfrm>
          <a:prstGeom prst="rect">
            <a:avLst/>
          </a:prstGeom>
        </p:spPr>
      </p:pic>
      <p:sp>
        <p:nvSpPr>
          <p:cNvPr id="11" name="Rounded Rectangle 4">
            <a:extLst>
              <a:ext uri="{FF2B5EF4-FFF2-40B4-BE49-F238E27FC236}">
                <a16:creationId xmlns:a16="http://schemas.microsoft.com/office/drawing/2014/main" id="{4075E221-7FCD-895B-1CCC-241FD114A23F}"/>
              </a:ext>
            </a:extLst>
          </p:cNvPr>
          <p:cNvSpPr/>
          <p:nvPr/>
        </p:nvSpPr>
        <p:spPr>
          <a:xfrm>
            <a:off x="4753517" y="3042821"/>
            <a:ext cx="1263678" cy="1548279"/>
          </a:xfrm>
          <a:custGeom>
            <a:avLst/>
            <a:gdLst/>
            <a:ahLst/>
            <a:cxnLst/>
            <a:rect l="0" t="0" r="0" b="0"/>
            <a:pathLst>
              <a:path w="920530" h="1497240">
                <a:moveTo>
                  <a:pt x="602477" y="12073"/>
                </a:moveTo>
                <a:cubicBezTo>
                  <a:pt x="645370" y="0"/>
                  <a:pt x="689929" y="24984"/>
                  <a:pt x="702002" y="67877"/>
                </a:cubicBezTo>
                <a:lnTo>
                  <a:pt x="796898" y="405022"/>
                </a:lnTo>
                <a:lnTo>
                  <a:pt x="844585" y="579230"/>
                </a:lnTo>
                <a:lnTo>
                  <a:pt x="856687" y="619571"/>
                </a:lnTo>
                <a:cubicBezTo>
                  <a:pt x="856526" y="619723"/>
                  <a:pt x="856840" y="619418"/>
                  <a:pt x="856687" y="619571"/>
                </a:cubicBezTo>
                <a:lnTo>
                  <a:pt x="808275" y="684117"/>
                </a:lnTo>
                <a:cubicBezTo>
                  <a:pt x="808275" y="684117"/>
                  <a:pt x="741100" y="768835"/>
                  <a:pt x="780038" y="821277"/>
                </a:cubicBezTo>
                <a:cubicBezTo>
                  <a:pt x="800983" y="849486"/>
                  <a:pt x="844585" y="845452"/>
                  <a:pt x="844585" y="845452"/>
                </a:cubicBezTo>
                <a:lnTo>
                  <a:pt x="858328" y="840299"/>
                </a:lnTo>
                <a:cubicBezTo>
                  <a:pt x="820923" y="860972"/>
                  <a:pt x="825896" y="929059"/>
                  <a:pt x="828448" y="958406"/>
                </a:cubicBezTo>
                <a:cubicBezTo>
                  <a:pt x="817690" y="924788"/>
                  <a:pt x="780038" y="829314"/>
                  <a:pt x="715492" y="853519"/>
                </a:cubicBezTo>
                <a:cubicBezTo>
                  <a:pt x="660566" y="874116"/>
                  <a:pt x="674727" y="953414"/>
                  <a:pt x="690599" y="996886"/>
                </a:cubicBezTo>
                <a:lnTo>
                  <a:pt x="552549" y="631672"/>
                </a:lnTo>
                <a:cubicBezTo>
                  <a:pt x="543135" y="610157"/>
                  <a:pt x="515859" y="563333"/>
                  <a:pt x="461893" y="588793"/>
                </a:cubicBezTo>
                <a:cubicBezTo>
                  <a:pt x="408355" y="614049"/>
                  <a:pt x="426829" y="665995"/>
                  <a:pt x="434898" y="690200"/>
                </a:cubicBezTo>
                <a:lnTo>
                  <a:pt x="574299" y="1059260"/>
                </a:lnTo>
                <a:cubicBezTo>
                  <a:pt x="560852" y="1047159"/>
                  <a:pt x="529924" y="1010851"/>
                  <a:pt x="477480" y="1006817"/>
                </a:cubicBezTo>
                <a:cubicBezTo>
                  <a:pt x="457279" y="1006817"/>
                  <a:pt x="440408" y="1014310"/>
                  <a:pt x="427563" y="1023043"/>
                </a:cubicBezTo>
                <a:cubicBezTo>
                  <a:pt x="412685" y="1033157"/>
                  <a:pt x="411616" y="1053545"/>
                  <a:pt x="420441" y="1069222"/>
                </a:cubicBezTo>
                <a:cubicBezTo>
                  <a:pt x="475112" y="1166344"/>
                  <a:pt x="497382" y="1266315"/>
                  <a:pt x="567900" y="1364386"/>
                </a:cubicBezTo>
                <a:cubicBezTo>
                  <a:pt x="584942" y="1388086"/>
                  <a:pt x="610968" y="1412877"/>
                  <a:pt x="631704" y="1431221"/>
                </a:cubicBezTo>
                <a:lnTo>
                  <a:pt x="440155" y="1485167"/>
                </a:lnTo>
                <a:cubicBezTo>
                  <a:pt x="397262" y="1497240"/>
                  <a:pt x="352703" y="1472256"/>
                  <a:pt x="340630" y="1429363"/>
                </a:cubicBezTo>
                <a:lnTo>
                  <a:pt x="215414" y="984498"/>
                </a:lnTo>
                <a:cubicBezTo>
                  <a:pt x="214026" y="967115"/>
                  <a:pt x="213762" y="948809"/>
                  <a:pt x="213447" y="927000"/>
                </a:cubicBezTo>
                <a:cubicBezTo>
                  <a:pt x="213136" y="905429"/>
                  <a:pt x="212775" y="880430"/>
                  <a:pt x="211228" y="849505"/>
                </a:cubicBezTo>
                <a:cubicBezTo>
                  <a:pt x="208704" y="799009"/>
                  <a:pt x="176156" y="759572"/>
                  <a:pt x="145231" y="735153"/>
                </a:cubicBezTo>
                <a:lnTo>
                  <a:pt x="12073" y="262071"/>
                </a:lnTo>
                <a:cubicBezTo>
                  <a:pt x="0" y="219178"/>
                  <a:pt x="24984" y="174620"/>
                  <a:pt x="67877" y="162546"/>
                </a:cubicBezTo>
                <a:close/>
                <a:moveTo>
                  <a:pt x="920530" y="844260"/>
                </a:moveTo>
                <a:cubicBezTo>
                  <a:pt x="907418" y="834808"/>
                  <a:pt x="891531" y="830235"/>
                  <a:pt x="872311" y="835055"/>
                </a:cubicBezTo>
                <a:lnTo>
                  <a:pt x="876858" y="833351"/>
                </a:lnTo>
                <a:cubicBezTo>
                  <a:pt x="892630" y="825465"/>
                  <a:pt x="901657" y="816615"/>
                  <a:pt x="909591" y="805393"/>
                </a:cubicBezTo>
                <a:close/>
                <a:moveTo>
                  <a:pt x="690599" y="996886"/>
                </a:moveTo>
                <a:lnTo>
                  <a:pt x="691288" y="998747"/>
                </a:lnTo>
                <a:cubicBezTo>
                  <a:pt x="691058" y="998135"/>
                  <a:pt x="690828" y="997514"/>
                  <a:pt x="690599" y="996886"/>
                </a:cubicBezTo>
                <a:close/>
                <a:moveTo>
                  <a:pt x="163451" y="336721"/>
                </a:moveTo>
                <a:cubicBezTo>
                  <a:pt x="160990" y="328157"/>
                  <a:pt x="165937" y="319217"/>
                  <a:pt x="174502" y="316755"/>
                </a:cubicBezTo>
                <a:lnTo>
                  <a:pt x="263375" y="291208"/>
                </a:lnTo>
                <a:cubicBezTo>
                  <a:pt x="271940" y="288747"/>
                  <a:pt x="280880" y="293694"/>
                  <a:pt x="283341" y="302259"/>
                </a:cubicBezTo>
                <a:lnTo>
                  <a:pt x="308888" y="391132"/>
                </a:lnTo>
                <a:cubicBezTo>
                  <a:pt x="311350" y="399697"/>
                  <a:pt x="306403" y="408636"/>
                  <a:pt x="297837" y="411098"/>
                </a:cubicBezTo>
                <a:lnTo>
                  <a:pt x="208964" y="436645"/>
                </a:lnTo>
                <a:cubicBezTo>
                  <a:pt x="200400" y="439107"/>
                  <a:pt x="191460" y="434160"/>
                  <a:pt x="188998" y="425594"/>
                </a:cubicBezTo>
                <a:close/>
                <a:moveTo>
                  <a:pt x="328848" y="286479"/>
                </a:moveTo>
                <a:cubicBezTo>
                  <a:pt x="326386" y="277913"/>
                  <a:pt x="331334" y="268975"/>
                  <a:pt x="339898" y="266512"/>
                </a:cubicBezTo>
                <a:lnTo>
                  <a:pt x="428771" y="240966"/>
                </a:lnTo>
                <a:cubicBezTo>
                  <a:pt x="437336" y="238503"/>
                  <a:pt x="446275" y="243451"/>
                  <a:pt x="448738" y="252016"/>
                </a:cubicBezTo>
                <a:lnTo>
                  <a:pt x="474284" y="340889"/>
                </a:lnTo>
                <a:cubicBezTo>
                  <a:pt x="476747" y="349454"/>
                  <a:pt x="471799" y="358393"/>
                  <a:pt x="463234" y="360856"/>
                </a:cubicBezTo>
                <a:lnTo>
                  <a:pt x="374361" y="386402"/>
                </a:lnTo>
                <a:cubicBezTo>
                  <a:pt x="365796" y="388864"/>
                  <a:pt x="356857" y="383917"/>
                  <a:pt x="354394" y="375352"/>
                </a:cubicBezTo>
                <a:close/>
                <a:moveTo>
                  <a:pt x="490214" y="238070"/>
                </a:moveTo>
                <a:cubicBezTo>
                  <a:pt x="487752" y="229505"/>
                  <a:pt x="492699" y="220566"/>
                  <a:pt x="501264" y="218103"/>
                </a:cubicBezTo>
                <a:lnTo>
                  <a:pt x="590138" y="192557"/>
                </a:lnTo>
                <a:cubicBezTo>
                  <a:pt x="598702" y="190095"/>
                  <a:pt x="607642" y="195042"/>
                  <a:pt x="610104" y="203607"/>
                </a:cubicBezTo>
                <a:lnTo>
                  <a:pt x="635650" y="292480"/>
                </a:lnTo>
                <a:cubicBezTo>
                  <a:pt x="638112" y="301046"/>
                  <a:pt x="633165" y="309984"/>
                  <a:pt x="624599" y="312447"/>
                </a:cubicBezTo>
                <a:lnTo>
                  <a:pt x="535727" y="337993"/>
                </a:lnTo>
                <a:cubicBezTo>
                  <a:pt x="527162" y="340456"/>
                  <a:pt x="518223" y="335508"/>
                  <a:pt x="515760" y="326943"/>
                </a:cubicBezTo>
                <a:close/>
                <a:moveTo>
                  <a:pt x="219929" y="514222"/>
                </a:moveTo>
                <a:cubicBezTo>
                  <a:pt x="217467" y="505658"/>
                  <a:pt x="222415" y="496718"/>
                  <a:pt x="230980" y="494257"/>
                </a:cubicBezTo>
                <a:lnTo>
                  <a:pt x="319852" y="468709"/>
                </a:lnTo>
                <a:cubicBezTo>
                  <a:pt x="328418" y="466248"/>
                  <a:pt x="337357" y="471195"/>
                  <a:pt x="339819" y="479760"/>
                </a:cubicBezTo>
                <a:lnTo>
                  <a:pt x="365365" y="568633"/>
                </a:lnTo>
                <a:cubicBezTo>
                  <a:pt x="367828" y="577198"/>
                  <a:pt x="362880" y="586138"/>
                  <a:pt x="354315" y="588599"/>
                </a:cubicBezTo>
                <a:lnTo>
                  <a:pt x="265442" y="614146"/>
                </a:lnTo>
                <a:cubicBezTo>
                  <a:pt x="256877" y="616608"/>
                  <a:pt x="247938" y="611661"/>
                  <a:pt x="245475" y="603095"/>
                </a:cubicBezTo>
                <a:close/>
                <a:moveTo>
                  <a:pt x="385325" y="463980"/>
                </a:moveTo>
                <a:cubicBezTo>
                  <a:pt x="382864" y="455415"/>
                  <a:pt x="387811" y="446476"/>
                  <a:pt x="396376" y="444013"/>
                </a:cubicBezTo>
                <a:lnTo>
                  <a:pt x="485249" y="418467"/>
                </a:lnTo>
                <a:cubicBezTo>
                  <a:pt x="493814" y="416004"/>
                  <a:pt x="502753" y="420952"/>
                  <a:pt x="505215" y="429517"/>
                </a:cubicBezTo>
                <a:lnTo>
                  <a:pt x="530762" y="518390"/>
                </a:lnTo>
                <a:cubicBezTo>
                  <a:pt x="533224" y="526956"/>
                  <a:pt x="528277" y="535894"/>
                  <a:pt x="519711" y="538357"/>
                </a:cubicBezTo>
                <a:lnTo>
                  <a:pt x="430838" y="563903"/>
                </a:lnTo>
                <a:cubicBezTo>
                  <a:pt x="422274" y="566366"/>
                  <a:pt x="413334" y="561417"/>
                  <a:pt x="410872" y="552853"/>
                </a:cubicBezTo>
                <a:close/>
                <a:moveTo>
                  <a:pt x="546692" y="415571"/>
                </a:moveTo>
                <a:cubicBezTo>
                  <a:pt x="544229" y="407006"/>
                  <a:pt x="549177" y="398067"/>
                  <a:pt x="557742" y="395605"/>
                </a:cubicBezTo>
                <a:lnTo>
                  <a:pt x="646615" y="370058"/>
                </a:lnTo>
                <a:cubicBezTo>
                  <a:pt x="655180" y="367596"/>
                  <a:pt x="664119" y="372543"/>
                  <a:pt x="666582" y="381108"/>
                </a:cubicBezTo>
                <a:lnTo>
                  <a:pt x="692128" y="469982"/>
                </a:lnTo>
                <a:cubicBezTo>
                  <a:pt x="694590" y="478547"/>
                  <a:pt x="689642" y="487486"/>
                  <a:pt x="681077" y="489948"/>
                </a:cubicBezTo>
                <a:lnTo>
                  <a:pt x="592205" y="515495"/>
                </a:lnTo>
                <a:cubicBezTo>
                  <a:pt x="583639" y="517957"/>
                  <a:pt x="574701" y="513010"/>
                  <a:pt x="572238" y="504444"/>
                </a:cubicBezTo>
                <a:close/>
                <a:moveTo>
                  <a:pt x="268338" y="691723"/>
                </a:moveTo>
                <a:cubicBezTo>
                  <a:pt x="265877" y="683159"/>
                  <a:pt x="270824" y="674219"/>
                  <a:pt x="279389" y="671758"/>
                </a:cubicBezTo>
                <a:lnTo>
                  <a:pt x="368262" y="646211"/>
                </a:lnTo>
                <a:cubicBezTo>
                  <a:pt x="376827" y="643749"/>
                  <a:pt x="385767" y="648696"/>
                  <a:pt x="388228" y="657262"/>
                </a:cubicBezTo>
                <a:lnTo>
                  <a:pt x="413775" y="746134"/>
                </a:lnTo>
                <a:cubicBezTo>
                  <a:pt x="416237" y="754699"/>
                  <a:pt x="411290" y="763639"/>
                  <a:pt x="402724" y="766100"/>
                </a:cubicBezTo>
                <a:lnTo>
                  <a:pt x="313851" y="791647"/>
                </a:lnTo>
                <a:cubicBezTo>
                  <a:pt x="305287" y="794109"/>
                  <a:pt x="296347" y="789162"/>
                  <a:pt x="293885" y="780597"/>
                </a:cubicBezTo>
                <a:close/>
                <a:moveTo>
                  <a:pt x="595101" y="593072"/>
                </a:moveTo>
                <a:cubicBezTo>
                  <a:pt x="592639" y="584507"/>
                  <a:pt x="597586" y="575568"/>
                  <a:pt x="606151" y="573106"/>
                </a:cubicBezTo>
                <a:lnTo>
                  <a:pt x="695025" y="547559"/>
                </a:lnTo>
                <a:cubicBezTo>
                  <a:pt x="703589" y="545097"/>
                  <a:pt x="712529" y="550044"/>
                  <a:pt x="714991" y="558610"/>
                </a:cubicBezTo>
                <a:lnTo>
                  <a:pt x="740537" y="647483"/>
                </a:lnTo>
                <a:cubicBezTo>
                  <a:pt x="742999" y="656048"/>
                  <a:pt x="738052" y="664987"/>
                  <a:pt x="729486" y="667449"/>
                </a:cubicBezTo>
                <a:lnTo>
                  <a:pt x="640614" y="692996"/>
                </a:lnTo>
                <a:cubicBezTo>
                  <a:pt x="632049" y="695458"/>
                  <a:pt x="623110" y="690511"/>
                  <a:pt x="620648" y="681946"/>
                </a:cubicBezTo>
                <a:close/>
                <a:moveTo>
                  <a:pt x="806359" y="688121"/>
                </a:moveTo>
                <a:lnTo>
                  <a:pt x="648559" y="133587"/>
                </a:lnTo>
                <a:cubicBezTo>
                  <a:pt x="641241" y="107873"/>
                  <a:pt x="614463" y="92959"/>
                  <a:pt x="588748" y="100276"/>
                </a:cubicBezTo>
                <a:lnTo>
                  <a:pt x="120626" y="233487"/>
                </a:lnTo>
                <a:cubicBezTo>
                  <a:pt x="94912" y="240804"/>
                  <a:pt x="79998" y="267583"/>
                  <a:pt x="87315" y="293298"/>
                </a:cubicBezTo>
                <a:lnTo>
                  <a:pt x="392056" y="1364199"/>
                </a:lnTo>
                <a:cubicBezTo>
                  <a:pt x="399373" y="1389914"/>
                  <a:pt x="426151" y="1404828"/>
                  <a:pt x="451866" y="1397510"/>
                </a:cubicBezTo>
                <a:lnTo>
                  <a:pt x="568927" y="1364199"/>
                </a:lnTo>
              </a:path>
            </a:pathLst>
          </a:custGeom>
          <a:noFill/>
          <a:ln w="12102">
            <a:solidFill>
              <a:srgbClr val="484848"/>
            </a:solidFill>
          </a:ln>
        </p:spPr>
        <p:txBody>
          <a:bodyPr rtlCol="0" anchor="ctr"/>
          <a:lstStyle/>
          <a:p>
            <a:pPr algn="ctr"/>
            <a:endParaRPr sz="1013"/>
          </a:p>
        </p:txBody>
      </p:sp>
      <p:sp>
        <p:nvSpPr>
          <p:cNvPr id="13" name="Rounded Rectangle 6">
            <a:extLst>
              <a:ext uri="{FF2B5EF4-FFF2-40B4-BE49-F238E27FC236}">
                <a16:creationId xmlns:a16="http://schemas.microsoft.com/office/drawing/2014/main" id="{7791DC92-9FA3-5B2A-55BB-3B81E62CACB5}"/>
              </a:ext>
            </a:extLst>
          </p:cNvPr>
          <p:cNvSpPr/>
          <p:nvPr/>
        </p:nvSpPr>
        <p:spPr>
          <a:xfrm>
            <a:off x="4778302" y="3336388"/>
            <a:ext cx="1650300" cy="1349204"/>
          </a:xfrm>
          <a:custGeom>
            <a:avLst/>
            <a:gdLst/>
            <a:ahLst/>
            <a:cxnLst/>
            <a:rect l="0" t="0" r="0" b="0"/>
            <a:pathLst>
              <a:path w="1202166" h="1304728">
                <a:moveTo>
                  <a:pt x="20170" y="1065006"/>
                </a:moveTo>
                <a:cubicBezTo>
                  <a:pt x="16943" y="1019824"/>
                  <a:pt x="13447" y="798754"/>
                  <a:pt x="12102" y="693867"/>
                </a:cubicBezTo>
                <a:lnTo>
                  <a:pt x="0" y="371138"/>
                </a:lnTo>
                <a:cubicBezTo>
                  <a:pt x="1344" y="361724"/>
                  <a:pt x="9681" y="344512"/>
                  <a:pt x="32272" y="350967"/>
                </a:cubicBezTo>
                <a:cubicBezTo>
                  <a:pt x="60511" y="359035"/>
                  <a:pt x="141194" y="411483"/>
                  <a:pt x="145228" y="492165"/>
                </a:cubicBezTo>
                <a:cubicBezTo>
                  <a:pt x="149262" y="572847"/>
                  <a:pt x="143067" y="614757"/>
                  <a:pt x="157330" y="657545"/>
                </a:cubicBezTo>
                <a:cubicBezTo>
                  <a:pt x="169432" y="693852"/>
                  <a:pt x="205740" y="832357"/>
                  <a:pt x="225910" y="899592"/>
                </a:cubicBezTo>
                <a:lnTo>
                  <a:pt x="274320" y="1060957"/>
                </a:lnTo>
                <a:cubicBezTo>
                  <a:pt x="283733" y="1089198"/>
                  <a:pt x="314661" y="1144521"/>
                  <a:pt x="367104" y="1129537"/>
                </a:cubicBezTo>
                <a:cubicBezTo>
                  <a:pt x="423582" y="1113401"/>
                  <a:pt x="515884" y="1088782"/>
                  <a:pt x="565648" y="1073857"/>
                </a:cubicBezTo>
                <a:lnTo>
                  <a:pt x="492162" y="1181999"/>
                </a:lnTo>
                <a:lnTo>
                  <a:pt x="480060" y="1198136"/>
                </a:lnTo>
                <a:lnTo>
                  <a:pt x="476025" y="1297099"/>
                </a:lnTo>
                <a:lnTo>
                  <a:pt x="64545" y="1284997"/>
                </a:lnTo>
                <a:lnTo>
                  <a:pt x="68580" y="1153756"/>
                </a:lnTo>
                <a:cubicBezTo>
                  <a:pt x="53788" y="1142998"/>
                  <a:pt x="23397" y="1110188"/>
                  <a:pt x="20170" y="1065006"/>
                </a:cubicBezTo>
                <a:close/>
                <a:moveTo>
                  <a:pt x="794721" y="1304728"/>
                </a:moveTo>
                <a:lnTo>
                  <a:pt x="762448" y="1230404"/>
                </a:lnTo>
                <a:lnTo>
                  <a:pt x="637390" y="1133585"/>
                </a:lnTo>
                <a:cubicBezTo>
                  <a:pt x="625175" y="1122134"/>
                  <a:pt x="596143" y="1100795"/>
                  <a:pt x="565648" y="1073857"/>
                </a:cubicBezTo>
                <a:cubicBezTo>
                  <a:pt x="542430" y="1053346"/>
                  <a:pt x="518365" y="1029590"/>
                  <a:pt x="500230" y="1004479"/>
                </a:cubicBezTo>
                <a:cubicBezTo>
                  <a:pt x="432648" y="910904"/>
                  <a:pt x="409204" y="810136"/>
                  <a:pt x="354229" y="711791"/>
                </a:cubicBezTo>
                <a:cubicBezTo>
                  <a:pt x="345494" y="696165"/>
                  <a:pt x="346580" y="675894"/>
                  <a:pt x="361199" y="665562"/>
                </a:cubicBezTo>
                <a:cubicBezTo>
                  <a:pt x="373468" y="656890"/>
                  <a:pt x="389232" y="649477"/>
                  <a:pt x="407445" y="649477"/>
                </a:cubicBezTo>
                <a:cubicBezTo>
                  <a:pt x="459889" y="649477"/>
                  <a:pt x="494851" y="689834"/>
                  <a:pt x="508298" y="701934"/>
                </a:cubicBezTo>
                <a:lnTo>
                  <a:pt x="367104" y="326778"/>
                </a:lnTo>
                <a:cubicBezTo>
                  <a:pt x="359036" y="302573"/>
                  <a:pt x="344513" y="252536"/>
                  <a:pt x="399377" y="229945"/>
                </a:cubicBezTo>
                <a:cubicBezTo>
                  <a:pt x="454241" y="207354"/>
                  <a:pt x="478715" y="256850"/>
                  <a:pt x="488127" y="278366"/>
                </a:cubicBezTo>
                <a:lnTo>
                  <a:pt x="624599" y="639547"/>
                </a:lnTo>
                <a:cubicBezTo>
                  <a:pt x="608727" y="596074"/>
                  <a:pt x="594566" y="516776"/>
                  <a:pt x="649492" y="496179"/>
                </a:cubicBezTo>
                <a:cubicBezTo>
                  <a:pt x="714038" y="471974"/>
                  <a:pt x="751689" y="567448"/>
                  <a:pt x="762447" y="601066"/>
                </a:cubicBezTo>
                <a:cubicBezTo>
                  <a:pt x="759757" y="570138"/>
                  <a:pt x="754379" y="496179"/>
                  <a:pt x="798754" y="480043"/>
                </a:cubicBezTo>
                <a:cubicBezTo>
                  <a:pt x="850320" y="461291"/>
                  <a:pt x="879436" y="508281"/>
                  <a:pt x="895573" y="544588"/>
                </a:cubicBezTo>
                <a:cubicBezTo>
                  <a:pt x="908482" y="573634"/>
                  <a:pt x="917088" y="594343"/>
                  <a:pt x="919778" y="601066"/>
                </a:cubicBezTo>
                <a:cubicBezTo>
                  <a:pt x="909019" y="566104"/>
                  <a:pt x="895573" y="497793"/>
                  <a:pt x="939948" y="480043"/>
                </a:cubicBezTo>
                <a:cubicBezTo>
                  <a:pt x="980289" y="463906"/>
                  <a:pt x="1016596" y="476008"/>
                  <a:pt x="1032733" y="520384"/>
                </a:cubicBezTo>
                <a:lnTo>
                  <a:pt x="1113415" y="718068"/>
                </a:lnTo>
                <a:cubicBezTo>
                  <a:pt x="1132241" y="777226"/>
                  <a:pt x="1169893" y="906032"/>
                  <a:pt x="1169893" y="948000"/>
                </a:cubicBezTo>
                <a:lnTo>
                  <a:pt x="1169893" y="1089194"/>
                </a:lnTo>
                <a:lnTo>
                  <a:pt x="1202166" y="1171087"/>
                </a:lnTo>
                <a:close/>
                <a:moveTo>
                  <a:pt x="831025" y="16136"/>
                </a:moveTo>
                <a:cubicBezTo>
                  <a:pt x="860070" y="32272"/>
                  <a:pt x="870021" y="60521"/>
                  <a:pt x="871366" y="72628"/>
                </a:cubicBezTo>
                <a:cubicBezTo>
                  <a:pt x="874055" y="83386"/>
                  <a:pt x="872979" y="112162"/>
                  <a:pt x="847161" y="141208"/>
                </a:cubicBezTo>
                <a:cubicBezTo>
                  <a:pt x="821343" y="170254"/>
                  <a:pt x="789341" y="207099"/>
                  <a:pt x="778583" y="221890"/>
                </a:cubicBezTo>
                <a:lnTo>
                  <a:pt x="730172" y="48409"/>
                </a:lnTo>
                <a:lnTo>
                  <a:pt x="750342" y="28238"/>
                </a:lnTo>
                <a:cubicBezTo>
                  <a:pt x="770516" y="8053"/>
                  <a:pt x="801979" y="0"/>
                  <a:pt x="831025" y="16136"/>
                </a:cubicBezTo>
                <a:close/>
                <a:moveTo>
                  <a:pt x="871366" y="262232"/>
                </a:moveTo>
                <a:cubicBezTo>
                  <a:pt x="911707" y="286436"/>
                  <a:pt x="914396" y="316020"/>
                  <a:pt x="911707" y="326778"/>
                </a:cubicBezTo>
                <a:cubicBezTo>
                  <a:pt x="909018" y="337535"/>
                  <a:pt x="895727" y="366910"/>
                  <a:pt x="871366" y="403426"/>
                </a:cubicBezTo>
                <a:cubicBezTo>
                  <a:pt x="847163" y="439703"/>
                  <a:pt x="843130" y="459874"/>
                  <a:pt x="810857" y="476011"/>
                </a:cubicBezTo>
                <a:lnTo>
                  <a:pt x="778584" y="488112"/>
                </a:lnTo>
                <a:cubicBezTo>
                  <a:pt x="778584" y="488112"/>
                  <a:pt x="734983" y="492147"/>
                  <a:pt x="714038" y="463938"/>
                </a:cubicBezTo>
                <a:cubicBezTo>
                  <a:pt x="675099" y="411495"/>
                  <a:pt x="742274" y="326778"/>
                  <a:pt x="742274" y="326778"/>
                </a:cubicBezTo>
                <a:lnTo>
                  <a:pt x="790686" y="262232"/>
                </a:lnTo>
                <a:cubicBezTo>
                  <a:pt x="802788" y="250129"/>
                  <a:pt x="838974" y="242797"/>
                  <a:pt x="871366" y="262232"/>
                </a:cubicBezTo>
                <a:close/>
                <a:moveTo>
                  <a:pt x="508298" y="701934"/>
                </a:moveTo>
                <a:lnTo>
                  <a:pt x="576878" y="859251"/>
                </a:lnTo>
                <a:moveTo>
                  <a:pt x="625287" y="641407"/>
                </a:moveTo>
                <a:lnTo>
                  <a:pt x="624599" y="639547"/>
                </a:lnTo>
                <a:cubicBezTo>
                  <a:pt x="624828" y="640174"/>
                  <a:pt x="625057" y="640795"/>
                  <a:pt x="625287" y="641407"/>
                </a:cubicBezTo>
                <a:close/>
              </a:path>
            </a:pathLst>
          </a:custGeom>
          <a:ln/>
        </p:spPr>
        <p:style>
          <a:lnRef idx="2">
            <a:schemeClr val="accent5"/>
          </a:lnRef>
          <a:fillRef idx="1">
            <a:schemeClr val="lt1"/>
          </a:fillRef>
          <a:effectRef idx="0">
            <a:schemeClr val="accent5"/>
          </a:effectRef>
          <a:fontRef idx="minor">
            <a:schemeClr val="dk1"/>
          </a:fontRef>
        </p:style>
        <p:txBody>
          <a:bodyPr rtlCol="0" anchor="ctr"/>
          <a:lstStyle/>
          <a:p>
            <a:pPr algn="ctr"/>
            <a:endParaRPr sz="1013"/>
          </a:p>
        </p:txBody>
      </p:sp>
      <p:sp>
        <p:nvSpPr>
          <p:cNvPr id="14" name="Rounded Rectangle 5">
            <a:extLst>
              <a:ext uri="{FF2B5EF4-FFF2-40B4-BE49-F238E27FC236}">
                <a16:creationId xmlns:a16="http://schemas.microsoft.com/office/drawing/2014/main" id="{003D5BEA-1DE3-6B45-3F17-B4CD5B676CC5}"/>
              </a:ext>
            </a:extLst>
          </p:cNvPr>
          <p:cNvSpPr/>
          <p:nvPr/>
        </p:nvSpPr>
        <p:spPr>
          <a:xfrm>
            <a:off x="4610970" y="4446745"/>
            <a:ext cx="2497602" cy="1077333"/>
          </a:xfrm>
          <a:custGeom>
            <a:avLst/>
            <a:gdLst/>
            <a:ahLst/>
            <a:cxnLst/>
            <a:rect l="0" t="0" r="0" b="0"/>
            <a:pathLst>
              <a:path w="1819387" h="1041818">
                <a:moveTo>
                  <a:pt x="1157791" y="1041818"/>
                </a:moveTo>
                <a:lnTo>
                  <a:pt x="861475" y="307493"/>
                </a:lnTo>
                <a:cubicBezTo>
                  <a:pt x="855936" y="294502"/>
                  <a:pt x="862649" y="279548"/>
                  <a:pt x="876037" y="275054"/>
                </a:cubicBezTo>
                <a:lnTo>
                  <a:pt x="891539" y="269850"/>
                </a:lnTo>
                <a:lnTo>
                  <a:pt x="860048" y="185947"/>
                </a:lnTo>
                <a:cubicBezTo>
                  <a:pt x="855219" y="173078"/>
                  <a:pt x="862061" y="158776"/>
                  <a:pt x="875111" y="154461"/>
                </a:cubicBezTo>
                <a:lnTo>
                  <a:pt x="1330329" y="3945"/>
                </a:lnTo>
                <a:cubicBezTo>
                  <a:pt x="1342263" y="0"/>
                  <a:pt x="1355230" y="5844"/>
                  <a:pt x="1360178" y="17398"/>
                </a:cubicBezTo>
                <a:lnTo>
                  <a:pt x="1395804" y="100586"/>
                </a:lnTo>
                <a:lnTo>
                  <a:pt x="1406934" y="96851"/>
                </a:lnTo>
                <a:cubicBezTo>
                  <a:pt x="1418880" y="92841"/>
                  <a:pt x="1431905" y="98668"/>
                  <a:pt x="1436877" y="110247"/>
                </a:cubicBezTo>
                <a:lnTo>
                  <a:pt x="1819387" y="1041818"/>
                </a:lnTo>
                <a:close/>
                <a:moveTo>
                  <a:pt x="0" y="1041818"/>
                </a:moveTo>
                <a:lnTo>
                  <a:pt x="27040" y="286162"/>
                </a:lnTo>
                <a:cubicBezTo>
                  <a:pt x="27711" y="273303"/>
                  <a:pt x="38334" y="263220"/>
                  <a:pt x="51212" y="263220"/>
                </a:cubicBezTo>
                <a:lnTo>
                  <a:pt x="96818" y="263220"/>
                </a:lnTo>
                <a:lnTo>
                  <a:pt x="110488" y="140200"/>
                </a:lnTo>
                <a:cubicBezTo>
                  <a:pt x="111881" y="127658"/>
                  <a:pt x="122675" y="118291"/>
                  <a:pt x="135288" y="118679"/>
                </a:cubicBezTo>
                <a:lnTo>
                  <a:pt x="613930" y="133407"/>
                </a:lnTo>
                <a:cubicBezTo>
                  <a:pt x="627001" y="133809"/>
                  <a:pt x="637390" y="144522"/>
                  <a:pt x="637390" y="157600"/>
                </a:cubicBezTo>
                <a:lnTo>
                  <a:pt x="637390" y="263220"/>
                </a:lnTo>
                <a:lnTo>
                  <a:pt x="657197" y="263220"/>
                </a:lnTo>
                <a:cubicBezTo>
                  <a:pt x="670706" y="263220"/>
                  <a:pt x="681600" y="274278"/>
                  <a:pt x="681399" y="287786"/>
                </a:cubicBezTo>
                <a:lnTo>
                  <a:pt x="673697" y="1041818"/>
                </a:lnTo>
                <a:close/>
                <a:moveTo>
                  <a:pt x="891540" y="269850"/>
                </a:moveTo>
                <a:lnTo>
                  <a:pt x="1395804" y="100586"/>
                </a:lnTo>
                <a:moveTo>
                  <a:pt x="637390" y="263220"/>
                </a:moveTo>
                <a:lnTo>
                  <a:pt x="96818" y="263220"/>
                </a:lnTo>
              </a:path>
            </a:pathLst>
          </a:custGeom>
          <a:noFill/>
          <a:ln w="12102">
            <a:solidFill>
              <a:srgbClr val="4E88E7"/>
            </a:solidFill>
          </a:ln>
        </p:spPr>
        <p:txBody>
          <a:bodyPr rtlCol="0" anchor="ctr"/>
          <a:lstStyle/>
          <a:p>
            <a:pPr algn="ctr"/>
            <a:endParaRPr sz="1013"/>
          </a:p>
        </p:txBody>
      </p:sp>
      <p:sp>
        <p:nvSpPr>
          <p:cNvPr id="10" name="Textfeld 9"/>
          <p:cNvSpPr txBox="1"/>
          <p:nvPr/>
        </p:nvSpPr>
        <p:spPr>
          <a:xfrm>
            <a:off x="392838" y="865573"/>
            <a:ext cx="2938191" cy="1962076"/>
          </a:xfrm>
          <a:prstGeom prst="rect">
            <a:avLst/>
          </a:prstGeom>
          <a:noFill/>
        </p:spPr>
        <p:txBody>
          <a:bodyPr wrap="square" rtlCol="0">
            <a:spAutoFit/>
          </a:bodyPr>
          <a:lstStyle/>
          <a:p>
            <a:pPr marL="214313" indent="-214313">
              <a:buFont typeface="Arial" panose="020B0604020202020204" pitchFamily="34" charset="0"/>
              <a:buChar char="•"/>
            </a:pPr>
            <a:r>
              <a:rPr lang="de-DE" sz="1350" dirty="0">
                <a:solidFill>
                  <a:srgbClr val="003399"/>
                </a:solidFill>
                <a:latin typeface="Arial" panose="020B0604020202020204" pitchFamily="34" charset="0"/>
                <a:cs typeface="Arial" panose="020B0604020202020204" pitchFamily="34" charset="0"/>
              </a:rPr>
              <a:t>Budget bzw. €-Betrag, bis zu dem MGV-Leistungen zu </a:t>
            </a:r>
            <a:r>
              <a:rPr lang="de-DE" sz="1350" dirty="0" smtClean="0">
                <a:solidFill>
                  <a:srgbClr val="003399"/>
                </a:solidFill>
                <a:latin typeface="Arial" panose="020B0604020202020204" pitchFamily="34" charset="0"/>
                <a:cs typeface="Arial" panose="020B0604020202020204" pitchFamily="34" charset="0"/>
              </a:rPr>
              <a:t>100 </a:t>
            </a:r>
            <a:r>
              <a:rPr lang="de-DE" sz="1350" dirty="0">
                <a:solidFill>
                  <a:srgbClr val="003399"/>
                </a:solidFill>
                <a:latin typeface="Arial" panose="020B0604020202020204" pitchFamily="34" charset="0"/>
                <a:cs typeface="Arial" panose="020B0604020202020204" pitchFamily="34" charset="0"/>
              </a:rPr>
              <a:t>% vergütet werden</a:t>
            </a:r>
          </a:p>
          <a:p>
            <a:pPr marL="214313" indent="-214313">
              <a:buFont typeface="Arial" panose="020B0604020202020204" pitchFamily="34" charset="0"/>
              <a:buChar char="•"/>
            </a:pPr>
            <a:r>
              <a:rPr lang="de-DE" sz="1350" dirty="0">
                <a:solidFill>
                  <a:srgbClr val="003399"/>
                </a:solidFill>
                <a:latin typeface="Arial" panose="020B0604020202020204" pitchFamily="34" charset="0"/>
                <a:cs typeface="Arial" panose="020B0604020202020204" pitchFamily="34" charset="0"/>
              </a:rPr>
              <a:t>basiert auf ILB (</a:t>
            </a:r>
            <a:r>
              <a:rPr lang="de-DE" sz="1350" u="sng" dirty="0">
                <a:solidFill>
                  <a:srgbClr val="003399"/>
                </a:solidFill>
                <a:latin typeface="Arial" panose="020B0604020202020204" pitchFamily="34" charset="0"/>
                <a:cs typeface="Arial" panose="020B0604020202020204" pitchFamily="34" charset="0"/>
              </a:rPr>
              <a:t>I</a:t>
            </a:r>
            <a:r>
              <a:rPr lang="de-DE" sz="1350" dirty="0">
                <a:solidFill>
                  <a:srgbClr val="003399"/>
                </a:solidFill>
                <a:latin typeface="Arial" panose="020B0604020202020204" pitchFamily="34" charset="0"/>
                <a:cs typeface="Arial" panose="020B0604020202020204" pitchFamily="34" charset="0"/>
              </a:rPr>
              <a:t>ndividuelles </a:t>
            </a:r>
            <a:r>
              <a:rPr lang="de-DE" sz="1350" u="sng" dirty="0">
                <a:solidFill>
                  <a:srgbClr val="003399"/>
                </a:solidFill>
                <a:latin typeface="Arial" panose="020B0604020202020204" pitchFamily="34" charset="0"/>
                <a:cs typeface="Arial" panose="020B0604020202020204" pitchFamily="34" charset="0"/>
              </a:rPr>
              <a:t>L</a:t>
            </a:r>
            <a:r>
              <a:rPr lang="de-DE" sz="1350" dirty="0">
                <a:solidFill>
                  <a:srgbClr val="003399"/>
                </a:solidFill>
                <a:latin typeface="Arial" panose="020B0604020202020204" pitchFamily="34" charset="0"/>
                <a:cs typeface="Arial" panose="020B0604020202020204" pitchFamily="34" charset="0"/>
              </a:rPr>
              <a:t>eistungs</a:t>
            </a:r>
            <a:r>
              <a:rPr lang="de-DE" sz="1350" u="sng" dirty="0">
                <a:solidFill>
                  <a:srgbClr val="003399"/>
                </a:solidFill>
                <a:latin typeface="Arial" panose="020B0604020202020204" pitchFamily="34" charset="0"/>
                <a:cs typeface="Arial" panose="020B0604020202020204" pitchFamily="34" charset="0"/>
              </a:rPr>
              <a:t>b</a:t>
            </a:r>
            <a:r>
              <a:rPr lang="de-DE" sz="1350" dirty="0">
                <a:solidFill>
                  <a:srgbClr val="003399"/>
                </a:solidFill>
                <a:latin typeface="Arial" panose="020B0604020202020204" pitchFamily="34" charset="0"/>
                <a:cs typeface="Arial" panose="020B0604020202020204" pitchFamily="34" charset="0"/>
              </a:rPr>
              <a:t>udget) aus dem Vorjahres-Quartal</a:t>
            </a:r>
          </a:p>
          <a:p>
            <a:pPr marL="214313" indent="-214313">
              <a:buFont typeface="Arial" panose="020B0604020202020204" pitchFamily="34" charset="0"/>
              <a:buChar char="•"/>
            </a:pPr>
            <a:r>
              <a:rPr lang="de-DE" sz="1350" dirty="0">
                <a:solidFill>
                  <a:srgbClr val="003399"/>
                </a:solidFill>
                <a:latin typeface="Arial" panose="020B0604020202020204" pitchFamily="34" charset="0"/>
                <a:cs typeface="Arial" panose="020B0604020202020204" pitchFamily="34" charset="0"/>
              </a:rPr>
              <a:t>Kontingentdurchschnitt = Fachgruppendurchschnitt entsprechend Tätigkeitsumfang</a:t>
            </a:r>
          </a:p>
        </p:txBody>
      </p:sp>
      <p:sp>
        <p:nvSpPr>
          <p:cNvPr id="16" name="Sprechblase: rechteckig mit abgerundeten Ecken 3">
            <a:extLst>
              <a:ext uri="{FF2B5EF4-FFF2-40B4-BE49-F238E27FC236}">
                <a16:creationId xmlns:a16="http://schemas.microsoft.com/office/drawing/2014/main" id="{FFD8CE8E-9A1A-4E52-6C3D-3531B530AA65}"/>
              </a:ext>
            </a:extLst>
          </p:cNvPr>
          <p:cNvSpPr/>
          <p:nvPr/>
        </p:nvSpPr>
        <p:spPr>
          <a:xfrm>
            <a:off x="5294476" y="1612736"/>
            <a:ext cx="2268252" cy="505883"/>
          </a:xfrm>
          <a:prstGeom prst="wedgeRoundRectCallout">
            <a:avLst/>
          </a:prstGeom>
          <a:scene3d>
            <a:camera prst="orthographicFront"/>
            <a:lightRig rig="threePt" dir="t"/>
          </a:scene3d>
          <a:sp3d>
            <a:bevelT w="139700" prst="cross"/>
          </a:sp3d>
        </p:spPr>
        <p:style>
          <a:lnRef idx="2">
            <a:schemeClr val="accent1"/>
          </a:lnRef>
          <a:fillRef idx="1">
            <a:schemeClr val="lt1"/>
          </a:fillRef>
          <a:effectRef idx="0">
            <a:schemeClr val="accent1"/>
          </a:effectRef>
          <a:fontRef idx="minor">
            <a:schemeClr val="dk1"/>
          </a:fontRef>
        </p:style>
        <p:txBody>
          <a:bodyPr rtlCol="0" anchor="ctr"/>
          <a:lstStyle/>
          <a:p>
            <a:pPr algn="ctr"/>
            <a:r>
              <a:rPr lang="de-DE" sz="1050" dirty="0">
                <a:latin typeface="Arial" panose="020B0604020202020204" pitchFamily="34" charset="0"/>
                <a:cs typeface="Arial" panose="020B0604020202020204" pitchFamily="34" charset="0"/>
              </a:rPr>
              <a:t>Wie hoch ist mein Budget?</a:t>
            </a:r>
          </a:p>
        </p:txBody>
      </p:sp>
      <p:sp>
        <p:nvSpPr>
          <p:cNvPr id="18" name="Textfeld 17"/>
          <p:cNvSpPr txBox="1"/>
          <p:nvPr/>
        </p:nvSpPr>
        <p:spPr>
          <a:xfrm>
            <a:off x="1290085" y="3264010"/>
            <a:ext cx="3185243" cy="715581"/>
          </a:xfrm>
          <a:prstGeom prst="rect">
            <a:avLst/>
          </a:prstGeom>
          <a:noFill/>
        </p:spPr>
        <p:txBody>
          <a:bodyPr wrap="square" rtlCol="0">
            <a:spAutoFit/>
          </a:bodyPr>
          <a:lstStyle/>
          <a:p>
            <a:r>
              <a:rPr lang="de-DE" sz="1350" dirty="0">
                <a:solidFill>
                  <a:srgbClr val="003399"/>
                </a:solidFill>
                <a:latin typeface="Arial" panose="020B0604020202020204" pitchFamily="34" charset="0"/>
                <a:cs typeface="Arial" panose="020B0604020202020204" pitchFamily="34" charset="0"/>
              </a:rPr>
              <a:t>Einzelpraxis</a:t>
            </a:r>
          </a:p>
          <a:p>
            <a:r>
              <a:rPr lang="de-DE" sz="1350" b="1" dirty="0">
                <a:solidFill>
                  <a:schemeClr val="accent5"/>
                </a:solidFill>
                <a:latin typeface="Arial" panose="020B0604020202020204" pitchFamily="34" charset="0"/>
                <a:cs typeface="Arial" panose="020B0604020202020204" pitchFamily="34" charset="0"/>
              </a:rPr>
              <a:t>→ </a:t>
            </a:r>
            <a:r>
              <a:rPr lang="de-DE" sz="1350" dirty="0">
                <a:solidFill>
                  <a:srgbClr val="003399"/>
                </a:solidFill>
                <a:latin typeface="Arial" panose="020B0604020202020204" pitchFamily="34" charset="0"/>
                <a:cs typeface="Arial" panose="020B0604020202020204" pitchFamily="34" charset="0"/>
              </a:rPr>
              <a:t>ILB (individuelles Leistungsbudget)  </a:t>
            </a:r>
            <a:r>
              <a:rPr lang="de-DE" sz="1350" b="1" dirty="0">
                <a:solidFill>
                  <a:schemeClr val="accent5"/>
                </a:solidFill>
                <a:latin typeface="Arial" panose="020B0604020202020204" pitchFamily="34" charset="0"/>
                <a:cs typeface="Arial" panose="020B0604020202020204" pitchFamily="34" charset="0"/>
              </a:rPr>
              <a:t>→ </a:t>
            </a:r>
            <a:r>
              <a:rPr lang="de-DE" sz="1350" dirty="0">
                <a:solidFill>
                  <a:srgbClr val="003399"/>
                </a:solidFill>
                <a:latin typeface="Arial" panose="020B0604020202020204" pitchFamily="34" charset="0"/>
                <a:cs typeface="Arial" panose="020B0604020202020204" pitchFamily="34" charset="0"/>
              </a:rPr>
              <a:t>ein PLB</a:t>
            </a:r>
          </a:p>
        </p:txBody>
      </p:sp>
      <p:pic>
        <p:nvPicPr>
          <p:cNvPr id="19" name="Grafik 18"/>
          <p:cNvPicPr>
            <a:picLocks noChangeAspect="1"/>
          </p:cNvPicPr>
          <p:nvPr/>
        </p:nvPicPr>
        <p:blipFill rotWithShape="1">
          <a:blip r:embed="rId4">
            <a:clrChange>
              <a:clrFrom>
                <a:srgbClr val="FFFFFF"/>
              </a:clrFrom>
              <a:clrTo>
                <a:srgbClr val="FFFFFF">
                  <a:alpha val="0"/>
                </a:srgbClr>
              </a:clrTo>
            </a:clrChange>
            <a:duotone>
              <a:schemeClr val="accent1">
                <a:shade val="45000"/>
                <a:satMod val="135000"/>
              </a:schemeClr>
              <a:prstClr val="white"/>
            </a:duotone>
          </a:blip>
          <a:srcRect b="16646"/>
          <a:stretch/>
        </p:blipFill>
        <p:spPr>
          <a:xfrm>
            <a:off x="472778" y="3231155"/>
            <a:ext cx="873147" cy="727802"/>
          </a:xfrm>
          <a:prstGeom prst="rect">
            <a:avLst/>
          </a:prstGeom>
        </p:spPr>
      </p:pic>
      <p:pic>
        <p:nvPicPr>
          <p:cNvPr id="20" name="Grafik 19"/>
          <p:cNvPicPr>
            <a:picLocks noChangeAspect="1"/>
          </p:cNvPicPr>
          <p:nvPr/>
        </p:nvPicPr>
        <p:blipFill rotWithShape="1">
          <a:blip r:embed="rId5">
            <a:clrChange>
              <a:clrFrom>
                <a:srgbClr val="FFFFFF"/>
              </a:clrFrom>
              <a:clrTo>
                <a:srgbClr val="FFFFFF">
                  <a:alpha val="0"/>
                </a:srgbClr>
              </a:clrTo>
            </a:clrChange>
            <a:duotone>
              <a:schemeClr val="accent1">
                <a:shade val="45000"/>
                <a:satMod val="135000"/>
              </a:schemeClr>
              <a:prstClr val="white"/>
            </a:duotone>
          </a:blip>
          <a:srcRect b="16474"/>
          <a:stretch/>
        </p:blipFill>
        <p:spPr>
          <a:xfrm>
            <a:off x="408864" y="3956507"/>
            <a:ext cx="1000974" cy="836074"/>
          </a:xfrm>
          <a:prstGeom prst="rect">
            <a:avLst/>
          </a:prstGeom>
        </p:spPr>
      </p:pic>
      <p:sp>
        <p:nvSpPr>
          <p:cNvPr id="21" name="Textfeld 20"/>
          <p:cNvSpPr txBox="1"/>
          <p:nvPr/>
        </p:nvSpPr>
        <p:spPr>
          <a:xfrm>
            <a:off x="7247949" y="4978842"/>
            <a:ext cx="2074956" cy="184666"/>
          </a:xfrm>
          <a:prstGeom prst="rect">
            <a:avLst/>
          </a:prstGeom>
          <a:noFill/>
        </p:spPr>
        <p:txBody>
          <a:bodyPr wrap="square" rtlCol="0">
            <a:spAutoFit/>
          </a:bodyPr>
          <a:lstStyle/>
          <a:p>
            <a:r>
              <a:rPr lang="de-DE" sz="600" i="1" dirty="0">
                <a:solidFill>
                  <a:schemeClr val="bg2">
                    <a:lumMod val="50000"/>
                  </a:schemeClr>
                </a:solidFill>
                <a:latin typeface="Arial" panose="020B0604020202020204" pitchFamily="34" charset="0"/>
                <a:cs typeface="Arial" panose="020B0604020202020204" pitchFamily="34" charset="0"/>
              </a:rPr>
              <a:t>Graphics </a:t>
            </a:r>
            <a:r>
              <a:rPr lang="de-DE" sz="600" i="1" dirty="0" err="1">
                <a:solidFill>
                  <a:schemeClr val="bg2">
                    <a:lumMod val="50000"/>
                  </a:schemeClr>
                </a:solidFill>
                <a:latin typeface="Arial" panose="020B0604020202020204" pitchFamily="34" charset="0"/>
                <a:cs typeface="Arial" panose="020B0604020202020204" pitchFamily="34" charset="0"/>
              </a:rPr>
              <a:t>by</a:t>
            </a:r>
            <a:r>
              <a:rPr lang="de-DE" sz="600" i="1" dirty="0">
                <a:solidFill>
                  <a:schemeClr val="bg2">
                    <a:lumMod val="50000"/>
                  </a:schemeClr>
                </a:solidFill>
                <a:latin typeface="Arial" panose="020B0604020202020204" pitchFamily="34" charset="0"/>
                <a:cs typeface="Arial" panose="020B0604020202020204" pitchFamily="34" charset="0"/>
              </a:rPr>
              <a:t> </a:t>
            </a:r>
            <a:r>
              <a:rPr lang="de-DE" sz="600" i="1" dirty="0" err="1">
                <a:solidFill>
                  <a:schemeClr val="bg2">
                    <a:lumMod val="50000"/>
                  </a:schemeClr>
                </a:solidFill>
                <a:latin typeface="Arial" panose="020B0604020202020204" pitchFamily="34" charset="0"/>
                <a:cs typeface="Arial" panose="020B0604020202020204" pitchFamily="34" charset="0"/>
              </a:rPr>
              <a:t>mikicon</a:t>
            </a:r>
            <a:r>
              <a:rPr lang="de-DE" sz="600" i="1" dirty="0">
                <a:solidFill>
                  <a:schemeClr val="bg2">
                    <a:lumMod val="50000"/>
                  </a:schemeClr>
                </a:solidFill>
                <a:latin typeface="Arial" panose="020B0604020202020204" pitchFamily="34" charset="0"/>
                <a:cs typeface="Arial" panose="020B0604020202020204" pitchFamily="34" charset="0"/>
              </a:rPr>
              <a:t> </a:t>
            </a:r>
            <a:r>
              <a:rPr lang="de-DE" sz="600" i="1" dirty="0" err="1">
                <a:solidFill>
                  <a:schemeClr val="bg2">
                    <a:lumMod val="50000"/>
                  </a:schemeClr>
                </a:solidFill>
                <a:latin typeface="Arial" panose="020B0604020202020204" pitchFamily="34" charset="0"/>
                <a:cs typeface="Arial" panose="020B0604020202020204" pitchFamily="34" charset="0"/>
              </a:rPr>
              <a:t>Noun</a:t>
            </a:r>
            <a:r>
              <a:rPr lang="de-DE" sz="600" i="1" dirty="0">
                <a:solidFill>
                  <a:schemeClr val="bg2">
                    <a:lumMod val="50000"/>
                  </a:schemeClr>
                </a:solidFill>
                <a:latin typeface="Arial" panose="020B0604020202020204" pitchFamily="34" charset="0"/>
                <a:cs typeface="Arial" panose="020B0604020202020204" pitchFamily="34" charset="0"/>
              </a:rPr>
              <a:t> Project</a:t>
            </a:r>
          </a:p>
        </p:txBody>
      </p:sp>
      <p:sp>
        <p:nvSpPr>
          <p:cNvPr id="22" name="Textfeld 21"/>
          <p:cNvSpPr txBox="1"/>
          <p:nvPr/>
        </p:nvSpPr>
        <p:spPr>
          <a:xfrm>
            <a:off x="1345925" y="4028295"/>
            <a:ext cx="2653151" cy="715581"/>
          </a:xfrm>
          <a:prstGeom prst="rect">
            <a:avLst/>
          </a:prstGeom>
          <a:noFill/>
        </p:spPr>
        <p:txBody>
          <a:bodyPr wrap="square" rtlCol="0">
            <a:spAutoFit/>
          </a:bodyPr>
          <a:lstStyle/>
          <a:p>
            <a:r>
              <a:rPr lang="de-DE" sz="1350" dirty="0">
                <a:solidFill>
                  <a:srgbClr val="003399"/>
                </a:solidFill>
                <a:latin typeface="Arial" panose="020B0604020202020204" pitchFamily="34" charset="0"/>
                <a:cs typeface="Arial" panose="020B0604020202020204" pitchFamily="34" charset="0"/>
              </a:rPr>
              <a:t>BAG</a:t>
            </a:r>
          </a:p>
          <a:p>
            <a:r>
              <a:rPr lang="de-DE" sz="1350" b="1" dirty="0">
                <a:solidFill>
                  <a:schemeClr val="accent5"/>
                </a:solidFill>
                <a:latin typeface="Arial" panose="020B0604020202020204" pitchFamily="34" charset="0"/>
                <a:cs typeface="Arial" panose="020B0604020202020204" pitchFamily="34" charset="0"/>
              </a:rPr>
              <a:t>→ </a:t>
            </a:r>
            <a:r>
              <a:rPr lang="de-DE" sz="1350" dirty="0">
                <a:solidFill>
                  <a:srgbClr val="003399"/>
                </a:solidFill>
                <a:latin typeface="Arial" panose="020B0604020202020204" pitchFamily="34" charset="0"/>
                <a:cs typeface="Arial" panose="020B0604020202020204" pitchFamily="34" charset="0"/>
              </a:rPr>
              <a:t>mehrere ILBs</a:t>
            </a:r>
          </a:p>
          <a:p>
            <a:r>
              <a:rPr lang="de-DE" sz="1350" b="1" dirty="0">
                <a:solidFill>
                  <a:schemeClr val="accent5"/>
                </a:solidFill>
                <a:latin typeface="Arial" panose="020B0604020202020204" pitchFamily="34" charset="0"/>
                <a:cs typeface="Arial" panose="020B0604020202020204" pitchFamily="34" charset="0"/>
              </a:rPr>
              <a:t>→ </a:t>
            </a:r>
            <a:r>
              <a:rPr lang="de-DE" sz="1350" dirty="0">
                <a:solidFill>
                  <a:srgbClr val="003399"/>
                </a:solidFill>
                <a:latin typeface="Arial" panose="020B0604020202020204" pitchFamily="34" charset="0"/>
                <a:cs typeface="Arial" panose="020B0604020202020204" pitchFamily="34" charset="0"/>
              </a:rPr>
              <a:t>ein gemeinsames PLB</a:t>
            </a:r>
          </a:p>
        </p:txBody>
      </p:sp>
    </p:spTree>
    <p:extLst>
      <p:ext uri="{BB962C8B-B14F-4D97-AF65-F5344CB8AC3E}">
        <p14:creationId xmlns:p14="http://schemas.microsoft.com/office/powerpoint/2010/main" val="1937554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79514" y="205980"/>
            <a:ext cx="8365744" cy="421555"/>
          </a:xfrm>
        </p:spPr>
        <p:txBody>
          <a:bodyPr>
            <a:normAutofit/>
          </a:bodyPr>
          <a:lstStyle/>
          <a:p>
            <a:r>
              <a:rPr lang="de-DE" sz="1800" dirty="0" smtClean="0"/>
              <a:t>PLB-Information</a:t>
            </a:r>
            <a:endParaRPr lang="de-DE" sz="1800" dirty="0"/>
          </a:p>
        </p:txBody>
      </p:sp>
      <p:sp>
        <p:nvSpPr>
          <p:cNvPr id="5" name="Inhaltsplatzhalter 4"/>
          <p:cNvSpPr>
            <a:spLocks noGrp="1"/>
          </p:cNvSpPr>
          <p:nvPr>
            <p:ph idx="13"/>
          </p:nvPr>
        </p:nvSpPr>
        <p:spPr/>
        <p:txBody>
          <a:bodyPr>
            <a:normAutofit fontScale="92500" lnSpcReduction="10000"/>
          </a:bodyPr>
          <a:lstStyle/>
          <a:p>
            <a:r>
              <a:rPr lang="de-DE" dirty="0" smtClean="0"/>
              <a:t>Was ist das </a:t>
            </a:r>
            <a:r>
              <a:rPr lang="de-DE" dirty="0" err="1" smtClean="0"/>
              <a:t>plb</a:t>
            </a:r>
            <a:r>
              <a:rPr lang="de-DE" dirty="0" smtClean="0"/>
              <a:t>?</a:t>
            </a:r>
            <a:endParaRPr lang="de-DE" dirty="0"/>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7784" y="555526"/>
            <a:ext cx="3026895" cy="4227934"/>
          </a:xfrm>
          <a:prstGeom prst="rect">
            <a:avLst/>
          </a:prstGeom>
        </p:spPr>
      </p:pic>
      <p:sp>
        <p:nvSpPr>
          <p:cNvPr id="8" name="Sprechblase: rechteckig mit abgerundeten Ecken 3">
            <a:extLst>
              <a:ext uri="{FF2B5EF4-FFF2-40B4-BE49-F238E27FC236}">
                <a16:creationId xmlns:a16="http://schemas.microsoft.com/office/drawing/2014/main" id="{FFD8CE8E-9A1A-4E52-6C3D-3531B530AA65}"/>
              </a:ext>
            </a:extLst>
          </p:cNvPr>
          <p:cNvSpPr/>
          <p:nvPr/>
        </p:nvSpPr>
        <p:spPr>
          <a:xfrm>
            <a:off x="4502551" y="760143"/>
            <a:ext cx="2304256" cy="433875"/>
          </a:xfrm>
          <a:prstGeom prst="wedgeRoundRectCallout">
            <a:avLst/>
          </a:prstGeom>
          <a:scene3d>
            <a:camera prst="orthographicFront"/>
            <a:lightRig rig="threePt" dir="t"/>
          </a:scene3d>
          <a:sp3d>
            <a:bevelT w="139700" prst="cross"/>
          </a:sp3d>
        </p:spPr>
        <p:style>
          <a:lnRef idx="2">
            <a:schemeClr val="accent1"/>
          </a:lnRef>
          <a:fillRef idx="1">
            <a:schemeClr val="lt1"/>
          </a:fillRef>
          <a:effectRef idx="0">
            <a:schemeClr val="accent1"/>
          </a:effectRef>
          <a:fontRef idx="minor">
            <a:schemeClr val="dk1"/>
          </a:fontRef>
        </p:style>
        <p:txBody>
          <a:bodyPr rtlCol="0" anchor="ctr"/>
          <a:lstStyle/>
          <a:p>
            <a:pPr algn="ctr"/>
            <a:r>
              <a:rPr lang="de-DE" sz="1050" dirty="0">
                <a:latin typeface="Arial" panose="020B0604020202020204" pitchFamily="34" charset="0"/>
                <a:cs typeface="Arial" panose="020B0604020202020204" pitchFamily="34" charset="0"/>
              </a:rPr>
              <a:t>Wie hoch ist mein Budget</a:t>
            </a:r>
            <a:r>
              <a:rPr lang="de-DE" sz="1050" dirty="0" smtClean="0">
                <a:latin typeface="Arial" panose="020B0604020202020204" pitchFamily="34" charset="0"/>
                <a:cs typeface="Arial" panose="020B0604020202020204" pitchFamily="34" charset="0"/>
              </a:rPr>
              <a:t>?</a:t>
            </a:r>
          </a:p>
          <a:p>
            <a:pPr algn="ctr"/>
            <a:r>
              <a:rPr lang="de-DE" sz="1050" dirty="0" smtClean="0">
                <a:latin typeface="Arial" panose="020B0604020202020204" pitchFamily="34" charset="0"/>
                <a:cs typeface="Arial" panose="020B0604020202020204" pitchFamily="34" charset="0"/>
              </a:rPr>
              <a:t>Hier entsprechend einer vollen ZU</a:t>
            </a:r>
            <a:endParaRPr lang="de-DE"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8813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79514" y="205980"/>
            <a:ext cx="8365744" cy="421555"/>
          </a:xfrm>
        </p:spPr>
        <p:txBody>
          <a:bodyPr>
            <a:normAutofit/>
          </a:bodyPr>
          <a:lstStyle/>
          <a:p>
            <a:r>
              <a:rPr lang="de-DE" sz="1800" dirty="0"/>
              <a:t>Was ist das </a:t>
            </a:r>
            <a:r>
              <a:rPr lang="de-DE" sz="1800" u="sng" dirty="0"/>
              <a:t>P</a:t>
            </a:r>
            <a:r>
              <a:rPr lang="de-DE" sz="1800" dirty="0"/>
              <a:t>raxisbezogene </a:t>
            </a:r>
            <a:r>
              <a:rPr lang="de-DE" sz="1800" u="sng" dirty="0"/>
              <a:t>L</a:t>
            </a:r>
            <a:r>
              <a:rPr lang="de-DE" sz="1800" dirty="0"/>
              <a:t>eistungs</a:t>
            </a:r>
            <a:r>
              <a:rPr lang="de-DE" sz="1800" u="sng" dirty="0"/>
              <a:t>b</a:t>
            </a:r>
            <a:r>
              <a:rPr lang="de-DE" sz="1800" dirty="0"/>
              <a:t>udget (PLB)?</a:t>
            </a:r>
          </a:p>
        </p:txBody>
      </p:sp>
      <p:sp>
        <p:nvSpPr>
          <p:cNvPr id="5" name="Inhaltsplatzhalter 4"/>
          <p:cNvSpPr>
            <a:spLocks noGrp="1"/>
          </p:cNvSpPr>
          <p:nvPr>
            <p:ph idx="13"/>
          </p:nvPr>
        </p:nvSpPr>
        <p:spPr/>
        <p:txBody>
          <a:bodyPr>
            <a:normAutofit fontScale="92500" lnSpcReduction="10000"/>
          </a:bodyPr>
          <a:lstStyle/>
          <a:p>
            <a:r>
              <a:rPr lang="de-DE" dirty="0" smtClean="0"/>
              <a:t>Was ist das </a:t>
            </a:r>
            <a:r>
              <a:rPr lang="de-DE" dirty="0" err="1" smtClean="0"/>
              <a:t>plb</a:t>
            </a:r>
            <a:r>
              <a:rPr lang="de-DE" dirty="0" smtClean="0"/>
              <a:t>?</a:t>
            </a:r>
            <a:endParaRPr lang="de-DE" dirty="0"/>
          </a:p>
        </p:txBody>
      </p:sp>
      <p:sp>
        <p:nvSpPr>
          <p:cNvPr id="9" name="Textfeld 8"/>
          <p:cNvSpPr txBox="1"/>
          <p:nvPr/>
        </p:nvSpPr>
        <p:spPr>
          <a:xfrm>
            <a:off x="323528" y="699542"/>
            <a:ext cx="5186417" cy="300082"/>
          </a:xfrm>
          <a:prstGeom prst="rect">
            <a:avLst/>
          </a:prstGeom>
          <a:noFill/>
        </p:spPr>
        <p:txBody>
          <a:bodyPr wrap="square" rtlCol="0">
            <a:spAutoFit/>
          </a:bodyPr>
          <a:lstStyle/>
          <a:p>
            <a:r>
              <a:rPr lang="de-DE" sz="1350" b="1" dirty="0">
                <a:latin typeface="Arial" panose="020B0604020202020204" pitchFamily="34" charset="0"/>
                <a:cs typeface="Arial" panose="020B0604020202020204" pitchFamily="34" charset="0"/>
              </a:rPr>
              <a:t>Anwendung des PLB </a:t>
            </a:r>
          </a:p>
        </p:txBody>
      </p:sp>
      <p:sp>
        <p:nvSpPr>
          <p:cNvPr id="10" name="Rechteck 9"/>
          <p:cNvSpPr/>
          <p:nvPr/>
        </p:nvSpPr>
        <p:spPr>
          <a:xfrm>
            <a:off x="2421803" y="1081380"/>
            <a:ext cx="989865" cy="1575309"/>
          </a:xfrm>
          <a:prstGeom prst="rect">
            <a:avLst/>
          </a:prstGeom>
          <a:solidFill>
            <a:srgbClr val="BBC5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solidFill>
                <a:schemeClr val="tx1"/>
              </a:solidFill>
            </a:endParaRPr>
          </a:p>
        </p:txBody>
      </p:sp>
      <p:sp>
        <p:nvSpPr>
          <p:cNvPr id="11" name="Rechteck 10"/>
          <p:cNvSpPr/>
          <p:nvPr/>
        </p:nvSpPr>
        <p:spPr>
          <a:xfrm>
            <a:off x="5941994" y="1072512"/>
            <a:ext cx="989865" cy="258384"/>
          </a:xfrm>
          <a:prstGeom prst="rect">
            <a:avLst/>
          </a:prstGeom>
          <a:pattFill prst="ltHorz">
            <a:fgClr>
              <a:srgbClr val="BBC5E4"/>
            </a:fgClr>
            <a:bgClr>
              <a:schemeClr val="bg1"/>
            </a:bgClr>
          </a:pattFill>
          <a:ln>
            <a:solidFill>
              <a:srgbClr val="005C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solidFill>
                <a:schemeClr val="tx1"/>
              </a:solidFill>
            </a:endParaRPr>
          </a:p>
        </p:txBody>
      </p:sp>
      <p:sp>
        <p:nvSpPr>
          <p:cNvPr id="12" name="Rechteck 11"/>
          <p:cNvSpPr/>
          <p:nvPr/>
        </p:nvSpPr>
        <p:spPr>
          <a:xfrm>
            <a:off x="3600434" y="2992668"/>
            <a:ext cx="989865" cy="1332318"/>
          </a:xfrm>
          <a:prstGeom prst="rect">
            <a:avLst/>
          </a:prstGeom>
          <a:solidFill>
            <a:srgbClr val="BBC5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solidFill>
                <a:schemeClr val="tx1"/>
              </a:solidFill>
            </a:endParaRPr>
          </a:p>
        </p:txBody>
      </p:sp>
      <p:sp>
        <p:nvSpPr>
          <p:cNvPr id="13" name="Rechteck 12"/>
          <p:cNvSpPr/>
          <p:nvPr/>
        </p:nvSpPr>
        <p:spPr>
          <a:xfrm>
            <a:off x="2428217" y="3521578"/>
            <a:ext cx="989865" cy="791772"/>
          </a:xfrm>
          <a:prstGeom prst="rect">
            <a:avLst/>
          </a:prstGeom>
          <a:solidFill>
            <a:srgbClr val="BBC5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solidFill>
                <a:schemeClr val="tx1"/>
              </a:solidFill>
            </a:endParaRPr>
          </a:p>
        </p:txBody>
      </p:sp>
      <p:sp>
        <p:nvSpPr>
          <p:cNvPr id="14" name="Textfeld 13"/>
          <p:cNvSpPr txBox="1"/>
          <p:nvPr/>
        </p:nvSpPr>
        <p:spPr>
          <a:xfrm>
            <a:off x="320925" y="2152767"/>
            <a:ext cx="2015858" cy="523220"/>
          </a:xfrm>
          <a:prstGeom prst="rect">
            <a:avLst/>
          </a:prstGeom>
          <a:noFill/>
        </p:spPr>
        <p:txBody>
          <a:bodyPr wrap="square" rtlCol="0">
            <a:spAutoFit/>
          </a:bodyPr>
          <a:lstStyle/>
          <a:p>
            <a:r>
              <a:rPr lang="de-DE" sz="1600" dirty="0">
                <a:latin typeface="Arial" panose="020B0604020202020204" pitchFamily="34" charset="0"/>
                <a:cs typeface="Arial" panose="020B0604020202020204" pitchFamily="34" charset="0"/>
              </a:rPr>
              <a:t>Variante 1: </a:t>
            </a:r>
            <a:r>
              <a:rPr lang="de-DE" sz="1200" dirty="0">
                <a:latin typeface="Arial" panose="020B0604020202020204" pitchFamily="34" charset="0"/>
                <a:cs typeface="Arial" panose="020B0604020202020204" pitchFamily="34" charset="0"/>
              </a:rPr>
              <a:t>Honoraranforderung </a:t>
            </a:r>
            <a:r>
              <a:rPr lang="de-DE" sz="1200" b="1" dirty="0">
                <a:latin typeface="Arial" panose="020B0604020202020204" pitchFamily="34" charset="0"/>
                <a:cs typeface="Arial" panose="020B0604020202020204" pitchFamily="34" charset="0"/>
              </a:rPr>
              <a:t>&gt;</a:t>
            </a:r>
            <a:r>
              <a:rPr lang="de-DE" sz="1200" dirty="0">
                <a:latin typeface="Arial" panose="020B0604020202020204" pitchFamily="34" charset="0"/>
                <a:cs typeface="Arial" panose="020B0604020202020204" pitchFamily="34" charset="0"/>
              </a:rPr>
              <a:t> PLB</a:t>
            </a:r>
          </a:p>
        </p:txBody>
      </p:sp>
      <p:sp>
        <p:nvSpPr>
          <p:cNvPr id="15" name="Textfeld 14"/>
          <p:cNvSpPr txBox="1"/>
          <p:nvPr/>
        </p:nvSpPr>
        <p:spPr>
          <a:xfrm>
            <a:off x="320925" y="3813260"/>
            <a:ext cx="2075945" cy="523220"/>
          </a:xfrm>
          <a:prstGeom prst="rect">
            <a:avLst/>
          </a:prstGeom>
          <a:noFill/>
        </p:spPr>
        <p:txBody>
          <a:bodyPr wrap="square" rtlCol="0">
            <a:spAutoFit/>
          </a:bodyPr>
          <a:lstStyle/>
          <a:p>
            <a:r>
              <a:rPr lang="de-DE" sz="1600" dirty="0">
                <a:latin typeface="Arial" panose="020B0604020202020204" pitchFamily="34" charset="0"/>
                <a:cs typeface="Arial" panose="020B0604020202020204" pitchFamily="34" charset="0"/>
              </a:rPr>
              <a:t>Variante 2: </a:t>
            </a:r>
            <a:r>
              <a:rPr lang="de-DE" sz="1200" dirty="0">
                <a:latin typeface="Arial" panose="020B0604020202020204" pitchFamily="34" charset="0"/>
                <a:cs typeface="Arial" panose="020B0604020202020204" pitchFamily="34" charset="0"/>
              </a:rPr>
              <a:t>Honoraranforderung </a:t>
            </a:r>
            <a:r>
              <a:rPr lang="de-DE" sz="1200" b="1" dirty="0">
                <a:latin typeface="Arial" panose="020B0604020202020204" pitchFamily="34" charset="0"/>
                <a:cs typeface="Arial" panose="020B0604020202020204" pitchFamily="34" charset="0"/>
              </a:rPr>
              <a:t>&lt;</a:t>
            </a:r>
            <a:r>
              <a:rPr lang="de-DE" sz="1200" dirty="0">
                <a:latin typeface="Arial" panose="020B0604020202020204" pitchFamily="34" charset="0"/>
                <a:cs typeface="Arial" panose="020B0604020202020204" pitchFamily="34" charset="0"/>
              </a:rPr>
              <a:t> PLB</a:t>
            </a:r>
          </a:p>
        </p:txBody>
      </p:sp>
      <p:sp>
        <p:nvSpPr>
          <p:cNvPr id="16" name="Textfeld 15"/>
          <p:cNvSpPr txBox="1"/>
          <p:nvPr/>
        </p:nvSpPr>
        <p:spPr>
          <a:xfrm>
            <a:off x="7095308" y="1004424"/>
            <a:ext cx="1728192" cy="276999"/>
          </a:xfrm>
          <a:prstGeom prst="rect">
            <a:avLst/>
          </a:prstGeom>
          <a:noFill/>
        </p:spPr>
        <p:txBody>
          <a:bodyPr wrap="square" rtlCol="0">
            <a:spAutoFit/>
          </a:bodyPr>
          <a:lstStyle/>
          <a:p>
            <a:r>
              <a:rPr lang="de-DE" sz="1200" dirty="0">
                <a:latin typeface="Arial" panose="020B0604020202020204" pitchFamily="34" charset="0"/>
                <a:cs typeface="Arial" panose="020B0604020202020204" pitchFamily="34" charset="0"/>
              </a:rPr>
              <a:t>quotierte Vergütung</a:t>
            </a:r>
          </a:p>
        </p:txBody>
      </p:sp>
      <p:sp>
        <p:nvSpPr>
          <p:cNvPr id="17" name="Textfeld 16"/>
          <p:cNvSpPr txBox="1"/>
          <p:nvPr/>
        </p:nvSpPr>
        <p:spPr>
          <a:xfrm>
            <a:off x="7095308" y="2114708"/>
            <a:ext cx="1728192" cy="276999"/>
          </a:xfrm>
          <a:prstGeom prst="rect">
            <a:avLst/>
          </a:prstGeom>
          <a:noFill/>
        </p:spPr>
        <p:txBody>
          <a:bodyPr wrap="square" rtlCol="0">
            <a:spAutoFit/>
          </a:bodyPr>
          <a:lstStyle/>
          <a:p>
            <a:r>
              <a:rPr lang="de-DE" sz="1200" dirty="0">
                <a:latin typeface="Arial" panose="020B0604020202020204" pitchFamily="34" charset="0"/>
                <a:cs typeface="Arial" panose="020B0604020202020204" pitchFamily="34" charset="0"/>
              </a:rPr>
              <a:t>100 %-Vergütung</a:t>
            </a:r>
          </a:p>
        </p:txBody>
      </p:sp>
      <p:sp>
        <p:nvSpPr>
          <p:cNvPr id="18" name="Rechteck 17"/>
          <p:cNvSpPr/>
          <p:nvPr/>
        </p:nvSpPr>
        <p:spPr>
          <a:xfrm>
            <a:off x="5937247" y="1791794"/>
            <a:ext cx="989865" cy="876379"/>
          </a:xfrm>
          <a:prstGeom prst="rect">
            <a:avLst/>
          </a:prstGeom>
          <a:pattFill prst="ltVert">
            <a:fgClr>
              <a:srgbClr val="BBC5E4"/>
            </a:fgClr>
            <a:bgClr>
              <a:schemeClr val="bg1"/>
            </a:bgClr>
          </a:pattFill>
          <a:ln>
            <a:solidFill>
              <a:srgbClr val="005C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solidFill>
                <a:schemeClr val="tx1"/>
              </a:solidFill>
            </a:endParaRPr>
          </a:p>
        </p:txBody>
      </p:sp>
      <p:sp>
        <p:nvSpPr>
          <p:cNvPr id="19" name="Rechteck 18"/>
          <p:cNvSpPr/>
          <p:nvPr/>
        </p:nvSpPr>
        <p:spPr>
          <a:xfrm>
            <a:off x="3601724" y="1806659"/>
            <a:ext cx="989865" cy="861514"/>
          </a:xfrm>
          <a:prstGeom prst="rect">
            <a:avLst/>
          </a:prstGeom>
          <a:solidFill>
            <a:srgbClr val="BBC5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solidFill>
                <a:schemeClr val="tx1"/>
              </a:solidFill>
            </a:endParaRPr>
          </a:p>
        </p:txBody>
      </p:sp>
      <p:sp>
        <p:nvSpPr>
          <p:cNvPr id="20" name="Rechteck 19"/>
          <p:cNvSpPr/>
          <p:nvPr/>
        </p:nvSpPr>
        <p:spPr>
          <a:xfrm>
            <a:off x="5909165" y="3521579"/>
            <a:ext cx="989865" cy="791771"/>
          </a:xfrm>
          <a:prstGeom prst="rect">
            <a:avLst/>
          </a:prstGeom>
          <a:pattFill prst="ltVert">
            <a:fgClr>
              <a:srgbClr val="BBC5E4"/>
            </a:fgClr>
            <a:bgClr>
              <a:schemeClr val="bg1"/>
            </a:bgClr>
          </a:pattFill>
          <a:ln>
            <a:solidFill>
              <a:srgbClr val="005C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solidFill>
                <a:schemeClr val="tx1"/>
              </a:solidFill>
            </a:endParaRPr>
          </a:p>
        </p:txBody>
      </p:sp>
      <p:cxnSp>
        <p:nvCxnSpPr>
          <p:cNvPr id="21" name="Gerader Verbinder 20"/>
          <p:cNvCxnSpPr/>
          <p:nvPr/>
        </p:nvCxnSpPr>
        <p:spPr>
          <a:xfrm>
            <a:off x="2421803" y="3521578"/>
            <a:ext cx="4486697" cy="0"/>
          </a:xfrm>
          <a:prstGeom prst="line">
            <a:avLst/>
          </a:prstGeom>
          <a:ln w="12700">
            <a:solidFill>
              <a:srgbClr val="005CA9"/>
            </a:solidFill>
          </a:ln>
        </p:spPr>
        <p:style>
          <a:lnRef idx="1">
            <a:schemeClr val="accent1"/>
          </a:lnRef>
          <a:fillRef idx="0">
            <a:schemeClr val="accent1"/>
          </a:fillRef>
          <a:effectRef idx="0">
            <a:schemeClr val="accent1"/>
          </a:effectRef>
          <a:fontRef idx="minor">
            <a:schemeClr val="tx1"/>
          </a:fontRef>
        </p:style>
      </p:cxnSp>
      <p:sp>
        <p:nvSpPr>
          <p:cNvPr id="22" name="Textfeld 21"/>
          <p:cNvSpPr txBox="1"/>
          <p:nvPr/>
        </p:nvSpPr>
        <p:spPr>
          <a:xfrm>
            <a:off x="7095308" y="3790506"/>
            <a:ext cx="1728192" cy="276999"/>
          </a:xfrm>
          <a:prstGeom prst="rect">
            <a:avLst/>
          </a:prstGeom>
          <a:noFill/>
        </p:spPr>
        <p:txBody>
          <a:bodyPr wrap="square" rtlCol="0">
            <a:spAutoFit/>
          </a:bodyPr>
          <a:lstStyle/>
          <a:p>
            <a:r>
              <a:rPr lang="de-DE" sz="1200" dirty="0">
                <a:latin typeface="Arial" panose="020B0604020202020204" pitchFamily="34" charset="0"/>
                <a:cs typeface="Arial" panose="020B0604020202020204" pitchFamily="34" charset="0"/>
              </a:rPr>
              <a:t>100 %-Vergütung</a:t>
            </a:r>
          </a:p>
        </p:txBody>
      </p:sp>
      <p:sp>
        <p:nvSpPr>
          <p:cNvPr id="23" name="Rechteck 22"/>
          <p:cNvSpPr/>
          <p:nvPr/>
        </p:nvSpPr>
        <p:spPr>
          <a:xfrm>
            <a:off x="4740638" y="1234788"/>
            <a:ext cx="989865" cy="1435715"/>
          </a:xfrm>
          <a:prstGeom prst="rect">
            <a:avLst/>
          </a:prstGeom>
          <a:solidFill>
            <a:srgbClr val="BBC5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solidFill>
                <a:schemeClr val="tx1"/>
              </a:solidFill>
            </a:endParaRPr>
          </a:p>
        </p:txBody>
      </p:sp>
      <p:sp>
        <p:nvSpPr>
          <p:cNvPr id="24" name="Textfeld 23"/>
          <p:cNvSpPr txBox="1"/>
          <p:nvPr/>
        </p:nvSpPr>
        <p:spPr>
          <a:xfrm>
            <a:off x="4762073" y="2183522"/>
            <a:ext cx="968430" cy="461665"/>
          </a:xfrm>
          <a:prstGeom prst="rect">
            <a:avLst/>
          </a:prstGeom>
          <a:noFill/>
        </p:spPr>
        <p:txBody>
          <a:bodyPr wrap="square" rtlCol="0">
            <a:spAutoFit/>
          </a:bodyPr>
          <a:lstStyle/>
          <a:p>
            <a:pPr algn="ctr"/>
            <a:r>
              <a:rPr lang="de-DE" sz="1200" dirty="0">
                <a:latin typeface="Arial" panose="020B0604020202020204" pitchFamily="34" charset="0"/>
                <a:cs typeface="Arial" panose="020B0604020202020204" pitchFamily="34" charset="0"/>
              </a:rPr>
              <a:t>1,5-faches PLB</a:t>
            </a:r>
          </a:p>
        </p:txBody>
      </p:sp>
      <p:sp>
        <p:nvSpPr>
          <p:cNvPr id="25" name="Textfeld 24"/>
          <p:cNvSpPr txBox="1"/>
          <p:nvPr/>
        </p:nvSpPr>
        <p:spPr>
          <a:xfrm>
            <a:off x="3591937" y="2257537"/>
            <a:ext cx="968430" cy="276999"/>
          </a:xfrm>
          <a:prstGeom prst="rect">
            <a:avLst/>
          </a:prstGeom>
          <a:noFill/>
        </p:spPr>
        <p:txBody>
          <a:bodyPr wrap="square" rtlCol="0">
            <a:spAutoFit/>
          </a:bodyPr>
          <a:lstStyle/>
          <a:p>
            <a:pPr algn="ctr"/>
            <a:r>
              <a:rPr lang="de-DE" sz="1200" dirty="0">
                <a:latin typeface="Arial" panose="020B0604020202020204" pitchFamily="34" charset="0"/>
                <a:cs typeface="Arial" panose="020B0604020202020204" pitchFamily="34" charset="0"/>
              </a:rPr>
              <a:t> PLB</a:t>
            </a:r>
          </a:p>
        </p:txBody>
      </p:sp>
      <p:sp>
        <p:nvSpPr>
          <p:cNvPr id="26" name="Textfeld 25"/>
          <p:cNvSpPr txBox="1"/>
          <p:nvPr/>
        </p:nvSpPr>
        <p:spPr>
          <a:xfrm>
            <a:off x="2424703" y="2165716"/>
            <a:ext cx="1027971" cy="461665"/>
          </a:xfrm>
          <a:prstGeom prst="rect">
            <a:avLst/>
          </a:prstGeom>
          <a:noFill/>
        </p:spPr>
        <p:txBody>
          <a:bodyPr wrap="square" rtlCol="0">
            <a:spAutoFit/>
          </a:bodyPr>
          <a:lstStyle/>
          <a:p>
            <a:pPr algn="ctr"/>
            <a:r>
              <a:rPr lang="de-DE" sz="1200" dirty="0">
                <a:latin typeface="Arial" panose="020B0604020202020204" pitchFamily="34" charset="0"/>
                <a:cs typeface="Arial" panose="020B0604020202020204" pitchFamily="34" charset="0"/>
              </a:rPr>
              <a:t>Honorar-anforderung</a:t>
            </a:r>
          </a:p>
        </p:txBody>
      </p:sp>
      <p:cxnSp>
        <p:nvCxnSpPr>
          <p:cNvPr id="27" name="Gerader Verbinder 26"/>
          <p:cNvCxnSpPr/>
          <p:nvPr/>
        </p:nvCxnSpPr>
        <p:spPr>
          <a:xfrm>
            <a:off x="2412334" y="1799225"/>
            <a:ext cx="4519525" cy="0"/>
          </a:xfrm>
          <a:prstGeom prst="line">
            <a:avLst/>
          </a:prstGeom>
          <a:ln w="12700">
            <a:solidFill>
              <a:srgbClr val="005CA9"/>
            </a:solidFill>
          </a:ln>
        </p:spPr>
        <p:style>
          <a:lnRef idx="1">
            <a:schemeClr val="accent1"/>
          </a:lnRef>
          <a:fillRef idx="0">
            <a:schemeClr val="accent1"/>
          </a:fillRef>
          <a:effectRef idx="0">
            <a:schemeClr val="accent1"/>
          </a:effectRef>
          <a:fontRef idx="minor">
            <a:schemeClr val="tx1"/>
          </a:fontRef>
        </p:style>
      </p:cxnSp>
      <p:cxnSp>
        <p:nvCxnSpPr>
          <p:cNvPr id="28" name="Gerader Verbinder 27"/>
          <p:cNvCxnSpPr/>
          <p:nvPr/>
        </p:nvCxnSpPr>
        <p:spPr>
          <a:xfrm flipV="1">
            <a:off x="4740638" y="1225216"/>
            <a:ext cx="2169928" cy="8235"/>
          </a:xfrm>
          <a:prstGeom prst="line">
            <a:avLst/>
          </a:prstGeom>
          <a:ln w="12700">
            <a:solidFill>
              <a:srgbClr val="005CA9"/>
            </a:solidFill>
          </a:ln>
        </p:spPr>
        <p:style>
          <a:lnRef idx="1">
            <a:schemeClr val="accent1"/>
          </a:lnRef>
          <a:fillRef idx="0">
            <a:schemeClr val="accent1"/>
          </a:fillRef>
          <a:effectRef idx="0">
            <a:schemeClr val="accent1"/>
          </a:effectRef>
          <a:fontRef idx="minor">
            <a:schemeClr val="tx1"/>
          </a:fontRef>
        </p:style>
      </p:cxnSp>
      <p:sp>
        <p:nvSpPr>
          <p:cNvPr id="29" name="Textfeld 28"/>
          <p:cNvSpPr txBox="1"/>
          <p:nvPr/>
        </p:nvSpPr>
        <p:spPr>
          <a:xfrm>
            <a:off x="7095308" y="1289007"/>
            <a:ext cx="1728192" cy="461665"/>
          </a:xfrm>
          <a:prstGeom prst="rect">
            <a:avLst/>
          </a:prstGeom>
          <a:noFill/>
        </p:spPr>
        <p:txBody>
          <a:bodyPr wrap="square" rtlCol="0">
            <a:spAutoFit/>
          </a:bodyPr>
          <a:lstStyle/>
          <a:p>
            <a:r>
              <a:rPr lang="de-DE" sz="1200" dirty="0">
                <a:latin typeface="Arial" panose="020B0604020202020204" pitchFamily="34" charset="0"/>
                <a:cs typeface="Arial" panose="020B0604020202020204" pitchFamily="34" charset="0"/>
              </a:rPr>
              <a:t>100 %-Vergütung u./o. quotierte Vergütung</a:t>
            </a:r>
          </a:p>
        </p:txBody>
      </p:sp>
      <p:sp>
        <p:nvSpPr>
          <p:cNvPr id="30" name="Rechteck 29"/>
          <p:cNvSpPr/>
          <p:nvPr/>
        </p:nvSpPr>
        <p:spPr>
          <a:xfrm>
            <a:off x="5941994" y="1233451"/>
            <a:ext cx="989865" cy="558342"/>
          </a:xfrm>
          <a:prstGeom prst="rect">
            <a:avLst/>
          </a:prstGeom>
          <a:pattFill prst="wdDnDiag">
            <a:fgClr>
              <a:srgbClr val="BBC5E4"/>
            </a:fgClr>
            <a:bgClr>
              <a:schemeClr val="bg1"/>
            </a:bgClr>
          </a:pattFill>
          <a:ln>
            <a:solidFill>
              <a:srgbClr val="005C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solidFill>
                <a:schemeClr val="tx1"/>
              </a:solidFill>
            </a:endParaRPr>
          </a:p>
        </p:txBody>
      </p:sp>
      <p:sp>
        <p:nvSpPr>
          <p:cNvPr id="31" name="Textfeld 30"/>
          <p:cNvSpPr txBox="1"/>
          <p:nvPr/>
        </p:nvSpPr>
        <p:spPr>
          <a:xfrm>
            <a:off x="2405476" y="3790506"/>
            <a:ext cx="1006192" cy="461665"/>
          </a:xfrm>
          <a:prstGeom prst="rect">
            <a:avLst/>
          </a:prstGeom>
          <a:noFill/>
        </p:spPr>
        <p:txBody>
          <a:bodyPr wrap="square" rtlCol="0">
            <a:spAutoFit/>
          </a:bodyPr>
          <a:lstStyle/>
          <a:p>
            <a:pPr algn="ctr"/>
            <a:r>
              <a:rPr lang="de-DE" sz="1200" dirty="0">
                <a:latin typeface="Arial" panose="020B0604020202020204" pitchFamily="34" charset="0"/>
                <a:cs typeface="Arial" panose="020B0604020202020204" pitchFamily="34" charset="0"/>
              </a:rPr>
              <a:t>Honorar-anforderung</a:t>
            </a:r>
          </a:p>
        </p:txBody>
      </p:sp>
      <p:sp>
        <p:nvSpPr>
          <p:cNvPr id="32" name="Textfeld 31"/>
          <p:cNvSpPr txBox="1"/>
          <p:nvPr/>
        </p:nvSpPr>
        <p:spPr>
          <a:xfrm>
            <a:off x="3608752" y="3932762"/>
            <a:ext cx="968430" cy="276999"/>
          </a:xfrm>
          <a:prstGeom prst="rect">
            <a:avLst/>
          </a:prstGeom>
          <a:noFill/>
        </p:spPr>
        <p:txBody>
          <a:bodyPr wrap="square" rtlCol="0">
            <a:spAutoFit/>
          </a:bodyPr>
          <a:lstStyle/>
          <a:p>
            <a:pPr algn="ctr"/>
            <a:r>
              <a:rPr lang="de-DE" sz="1200" dirty="0">
                <a:latin typeface="Arial" panose="020B0604020202020204" pitchFamily="34" charset="0"/>
                <a:cs typeface="Arial" panose="020B0604020202020204" pitchFamily="34" charset="0"/>
              </a:rPr>
              <a:t> PLB</a:t>
            </a:r>
          </a:p>
        </p:txBody>
      </p:sp>
    </p:spTree>
    <p:extLst>
      <p:ext uri="{BB962C8B-B14F-4D97-AF65-F5344CB8AC3E}">
        <p14:creationId xmlns:p14="http://schemas.microsoft.com/office/powerpoint/2010/main" val="375976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p:bldP spid="15" grpId="0"/>
      <p:bldP spid="16" grpId="0"/>
      <p:bldP spid="17" grpId="0"/>
      <p:bldP spid="18" grpId="0" animBg="1"/>
      <p:bldP spid="19" grpId="0" animBg="1"/>
      <p:bldP spid="20" grpId="0" animBg="1"/>
      <p:bldP spid="22" grpId="0"/>
      <p:bldP spid="23" grpId="0" animBg="1"/>
      <p:bldP spid="24" grpId="0"/>
      <p:bldP spid="25" grpId="0"/>
      <p:bldP spid="26" grpId="0"/>
      <p:bldP spid="29" grpId="0"/>
      <p:bldP spid="30" grpId="0" animBg="1"/>
      <p:bldP spid="31" grpId="0"/>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79514" y="205980"/>
            <a:ext cx="8365744" cy="421555"/>
          </a:xfrm>
        </p:spPr>
        <p:txBody>
          <a:bodyPr>
            <a:normAutofit/>
          </a:bodyPr>
          <a:lstStyle/>
          <a:p>
            <a:r>
              <a:rPr lang="de-DE" sz="1800" dirty="0" smtClean="0"/>
              <a:t>PLB im Honorarbescheid: Anlage 2 zum Honorarbescheid</a:t>
            </a:r>
            <a:endParaRPr lang="de-DE" sz="1800" dirty="0"/>
          </a:p>
        </p:txBody>
      </p:sp>
      <p:sp>
        <p:nvSpPr>
          <p:cNvPr id="5" name="Inhaltsplatzhalter 4"/>
          <p:cNvSpPr>
            <a:spLocks noGrp="1"/>
          </p:cNvSpPr>
          <p:nvPr>
            <p:ph idx="13"/>
          </p:nvPr>
        </p:nvSpPr>
        <p:spPr/>
        <p:txBody>
          <a:bodyPr>
            <a:normAutofit fontScale="92500" lnSpcReduction="10000"/>
          </a:bodyPr>
          <a:lstStyle/>
          <a:p>
            <a:r>
              <a:rPr lang="de-DE" dirty="0" smtClean="0"/>
              <a:t>Das </a:t>
            </a:r>
            <a:r>
              <a:rPr lang="de-DE" dirty="0" err="1" smtClean="0"/>
              <a:t>plb</a:t>
            </a:r>
            <a:r>
              <a:rPr lang="de-DE" dirty="0" smtClean="0"/>
              <a:t> im honorarbescheid</a:t>
            </a:r>
            <a:endParaRPr lang="de-DE" dirty="0"/>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752" y="555526"/>
            <a:ext cx="4566231" cy="4245507"/>
          </a:xfrm>
          <a:prstGeom prst="rect">
            <a:avLst/>
          </a:prstGeom>
        </p:spPr>
      </p:pic>
    </p:spTree>
    <p:extLst>
      <p:ext uri="{BB962C8B-B14F-4D97-AF65-F5344CB8AC3E}">
        <p14:creationId xmlns:p14="http://schemas.microsoft.com/office/powerpoint/2010/main" val="3876324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79514" y="205980"/>
            <a:ext cx="8365744" cy="421555"/>
          </a:xfrm>
        </p:spPr>
        <p:txBody>
          <a:bodyPr>
            <a:normAutofit/>
          </a:bodyPr>
          <a:lstStyle/>
          <a:p>
            <a:r>
              <a:rPr lang="de-DE" dirty="0" smtClean="0"/>
              <a:t>Kurze Zusammenfassung: PLB</a:t>
            </a:r>
            <a:endParaRPr lang="de-DE" dirty="0"/>
          </a:p>
        </p:txBody>
      </p:sp>
      <p:sp>
        <p:nvSpPr>
          <p:cNvPr id="5" name="Inhaltsplatzhalter 4"/>
          <p:cNvSpPr>
            <a:spLocks noGrp="1"/>
          </p:cNvSpPr>
          <p:nvPr>
            <p:ph idx="13"/>
          </p:nvPr>
        </p:nvSpPr>
        <p:spPr/>
        <p:txBody>
          <a:bodyPr>
            <a:normAutofit fontScale="92500" lnSpcReduction="10000"/>
          </a:bodyPr>
          <a:lstStyle/>
          <a:p>
            <a:r>
              <a:rPr lang="de-DE" dirty="0" smtClean="0"/>
              <a:t>Kurze Zusammenfassung</a:t>
            </a:r>
            <a:endParaRPr lang="de-DE" dirty="0"/>
          </a:p>
        </p:txBody>
      </p:sp>
      <p:sp>
        <p:nvSpPr>
          <p:cNvPr id="12" name="Textfeld 11"/>
          <p:cNvSpPr txBox="1"/>
          <p:nvPr/>
        </p:nvSpPr>
        <p:spPr>
          <a:xfrm>
            <a:off x="1975063" y="1128452"/>
            <a:ext cx="3498149" cy="300082"/>
          </a:xfrm>
          <a:prstGeom prst="rect">
            <a:avLst/>
          </a:prstGeom>
          <a:noFill/>
        </p:spPr>
        <p:txBody>
          <a:bodyPr wrap="square" rtlCol="0">
            <a:spAutoFit/>
          </a:bodyPr>
          <a:lstStyle/>
          <a:p>
            <a:pPr algn="ctr" defTabSz="685800">
              <a:defRPr/>
            </a:pPr>
            <a:endParaRPr lang="de-DE" sz="1350" dirty="0">
              <a:solidFill>
                <a:srgbClr val="003399"/>
              </a:solidFill>
              <a:latin typeface="Calibri"/>
            </a:endParaRPr>
          </a:p>
        </p:txBody>
      </p:sp>
      <p:sp>
        <p:nvSpPr>
          <p:cNvPr id="19" name="Textfeld 18"/>
          <p:cNvSpPr txBox="1"/>
          <p:nvPr/>
        </p:nvSpPr>
        <p:spPr>
          <a:xfrm>
            <a:off x="607165" y="1350945"/>
            <a:ext cx="8903465" cy="1338828"/>
          </a:xfrm>
          <a:prstGeom prst="rect">
            <a:avLst/>
          </a:prstGeom>
          <a:noFill/>
        </p:spPr>
        <p:txBody>
          <a:bodyPr wrap="square" rtlCol="0">
            <a:spAutoFit/>
          </a:bodyPr>
          <a:lstStyle/>
          <a:p>
            <a:pPr marL="214313" indent="-214313">
              <a:buFont typeface="Arial" panose="020B0604020202020204" pitchFamily="34" charset="0"/>
              <a:buChar char="•"/>
            </a:pPr>
            <a:r>
              <a:rPr lang="de-DE" sz="1350" dirty="0">
                <a:solidFill>
                  <a:srgbClr val="003399"/>
                </a:solidFill>
                <a:latin typeface="Arial" panose="020B0604020202020204" pitchFamily="34" charset="0"/>
                <a:cs typeface="Arial" panose="020B0604020202020204" pitchFamily="34" charset="0"/>
              </a:rPr>
              <a:t>das mitgeteilte PLB betrifft einen Teil Ihres Gesamthonorars</a:t>
            </a:r>
          </a:p>
          <a:p>
            <a:pPr marL="214313" indent="-214313">
              <a:buClr>
                <a:schemeClr val="accent5"/>
              </a:buClr>
              <a:buFont typeface="Arial" panose="020B0604020202020204" pitchFamily="34" charset="0"/>
              <a:buChar char="→"/>
            </a:pPr>
            <a:r>
              <a:rPr lang="de-DE" sz="1350" dirty="0">
                <a:solidFill>
                  <a:srgbClr val="003399"/>
                </a:solidFill>
                <a:latin typeface="Arial" panose="020B0604020202020204" pitchFamily="34" charset="0"/>
                <a:cs typeface="Arial" panose="020B0604020202020204" pitchFamily="34" charset="0"/>
              </a:rPr>
              <a:t>Leistungen im Rahmen der MGV (</a:t>
            </a:r>
            <a:r>
              <a:rPr lang="de-DE" sz="1350" dirty="0">
                <a:solidFill>
                  <a:schemeClr val="accent5"/>
                </a:solidFill>
                <a:latin typeface="Arial" panose="020B0604020202020204" pitchFamily="34" charset="0"/>
                <a:cs typeface="Arial" panose="020B0604020202020204" pitchFamily="34" charset="0"/>
              </a:rPr>
              <a:t>~</a:t>
            </a:r>
            <a:r>
              <a:rPr lang="de-DE" sz="1350" dirty="0">
                <a:solidFill>
                  <a:srgbClr val="003399"/>
                </a:solidFill>
                <a:latin typeface="Arial" panose="020B0604020202020204" pitchFamily="34" charset="0"/>
                <a:cs typeface="Arial" panose="020B0604020202020204" pitchFamily="34" charset="0"/>
              </a:rPr>
              <a:t> 10 %)</a:t>
            </a:r>
          </a:p>
          <a:p>
            <a:pPr>
              <a:buClr>
                <a:schemeClr val="accent5"/>
              </a:buClr>
            </a:pPr>
            <a:endParaRPr lang="de-DE" sz="1350" dirty="0">
              <a:solidFill>
                <a:srgbClr val="003399"/>
              </a:solidFill>
              <a:latin typeface="Arial" panose="020B0604020202020204" pitchFamily="34" charset="0"/>
              <a:cs typeface="Arial" panose="020B0604020202020204" pitchFamily="34" charset="0"/>
            </a:endParaRPr>
          </a:p>
          <a:p>
            <a:pPr>
              <a:buClr>
                <a:schemeClr val="accent5"/>
              </a:buClr>
            </a:pPr>
            <a:r>
              <a:rPr lang="de-DE" sz="1350" b="1" dirty="0">
                <a:solidFill>
                  <a:srgbClr val="003399"/>
                </a:solidFill>
                <a:latin typeface="Arial" panose="020B0604020202020204" pitchFamily="34" charset="0"/>
                <a:cs typeface="Arial" panose="020B0604020202020204" pitchFamily="34" charset="0"/>
              </a:rPr>
              <a:t>PLB</a:t>
            </a:r>
            <a:r>
              <a:rPr lang="de-DE" sz="1350" dirty="0">
                <a:solidFill>
                  <a:srgbClr val="003399"/>
                </a:solidFill>
                <a:latin typeface="Arial" panose="020B0604020202020204" pitchFamily="34" charset="0"/>
                <a:cs typeface="Arial" panose="020B0604020202020204" pitchFamily="34" charset="0"/>
              </a:rPr>
              <a:t> = Geldmenge, die insgesamt für die Gruppe zur Verfügung steht : die Summe der </a:t>
            </a:r>
            <a:r>
              <a:rPr lang="de-DE" sz="1350" dirty="0" smtClean="0">
                <a:solidFill>
                  <a:srgbClr val="003399"/>
                </a:solidFill>
                <a:latin typeface="Arial" panose="020B0604020202020204" pitchFamily="34" charset="0"/>
                <a:cs typeface="Arial" panose="020B0604020202020204" pitchFamily="34" charset="0"/>
              </a:rPr>
              <a:t>Versorgungsaufträge</a:t>
            </a:r>
          </a:p>
          <a:p>
            <a:pPr>
              <a:buClr>
                <a:schemeClr val="accent5"/>
              </a:buClr>
            </a:pPr>
            <a:endParaRPr lang="de-DE" sz="1350" dirty="0">
              <a:solidFill>
                <a:srgbClr val="003399"/>
              </a:solidFill>
              <a:latin typeface="Arial" panose="020B0604020202020204" pitchFamily="34" charset="0"/>
              <a:cs typeface="Arial" panose="020B0604020202020204" pitchFamily="34" charset="0"/>
            </a:endParaRPr>
          </a:p>
          <a:p>
            <a:pPr marL="285750" indent="-285750">
              <a:buClr>
                <a:schemeClr val="accent5"/>
              </a:buClr>
              <a:buFont typeface="Arial" panose="020B0604020202020204" pitchFamily="34" charset="0"/>
              <a:buChar char="•"/>
            </a:pPr>
            <a:r>
              <a:rPr lang="de-DE" sz="1350" dirty="0">
                <a:solidFill>
                  <a:srgbClr val="003399"/>
                </a:solidFill>
                <a:latin typeface="Arial" panose="020B0604020202020204" pitchFamily="34" charset="0"/>
                <a:cs typeface="Arial" panose="020B0604020202020204" pitchFamily="34" charset="0"/>
              </a:rPr>
              <a:t>e</a:t>
            </a:r>
            <a:r>
              <a:rPr lang="de-DE" sz="1350" dirty="0" smtClean="0">
                <a:solidFill>
                  <a:srgbClr val="003399"/>
                </a:solidFill>
                <a:latin typeface="Arial" panose="020B0604020202020204" pitchFamily="34" charset="0"/>
                <a:cs typeface="Arial" panose="020B0604020202020204" pitchFamily="34" charset="0"/>
              </a:rPr>
              <a:t>rhalten Sie postalisch vor Quartalsbeginn = PLB-Information</a:t>
            </a:r>
            <a:endParaRPr lang="de-DE" sz="1350" dirty="0">
              <a:solidFill>
                <a:srgbClr val="003399"/>
              </a:solidFill>
              <a:latin typeface="Arial" panose="020B0604020202020204" pitchFamily="34" charset="0"/>
              <a:cs typeface="Arial" panose="020B0604020202020204" pitchFamily="34" charset="0"/>
            </a:endParaRPr>
          </a:p>
        </p:txBody>
      </p:sp>
      <p:sp>
        <p:nvSpPr>
          <p:cNvPr id="2" name="Textfeld 1"/>
          <p:cNvSpPr txBox="1"/>
          <p:nvPr/>
        </p:nvSpPr>
        <p:spPr>
          <a:xfrm>
            <a:off x="4139952" y="3003798"/>
            <a:ext cx="1081454" cy="1708160"/>
          </a:xfrm>
          <a:prstGeom prst="rect">
            <a:avLst/>
          </a:prstGeom>
          <a:noFill/>
        </p:spPr>
        <p:txBody>
          <a:bodyPr wrap="square" rtlCol="0">
            <a:spAutoFit/>
          </a:bodyPr>
          <a:lstStyle/>
          <a:p>
            <a:pPr algn="ctr"/>
            <a:r>
              <a:rPr lang="de-DE" sz="10500" dirty="0">
                <a:solidFill>
                  <a:srgbClr val="FF0000"/>
                </a:solidFill>
                <a:latin typeface="Arial Black" panose="020B0A04020102020204" pitchFamily="34" charset="0"/>
              </a:rPr>
              <a:t>?</a:t>
            </a:r>
          </a:p>
        </p:txBody>
      </p:sp>
    </p:spTree>
    <p:extLst>
      <p:ext uri="{BB962C8B-B14F-4D97-AF65-F5344CB8AC3E}">
        <p14:creationId xmlns:p14="http://schemas.microsoft.com/office/powerpoint/2010/main" val="3239453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852301" y="1392865"/>
            <a:ext cx="4798796" cy="1937022"/>
          </a:xfrm>
        </p:spPr>
        <p:txBody>
          <a:bodyPr>
            <a:normAutofit fontScale="92500"/>
          </a:bodyPr>
          <a:lstStyle/>
          <a:p>
            <a:pPr lvl="0">
              <a:lnSpc>
                <a:spcPct val="100000"/>
              </a:lnSpc>
              <a:spcBef>
                <a:spcPct val="20000"/>
              </a:spcBef>
            </a:pPr>
            <a:endParaRPr lang="de-DE" sz="1200" dirty="0"/>
          </a:p>
          <a:p>
            <a:pPr lvl="0">
              <a:lnSpc>
                <a:spcPct val="100000"/>
              </a:lnSpc>
              <a:spcBef>
                <a:spcPct val="20000"/>
              </a:spcBef>
            </a:pPr>
            <a:endParaRPr lang="de-DE" sz="1200" dirty="0"/>
          </a:p>
          <a:p>
            <a:pPr lvl="0">
              <a:lnSpc>
                <a:spcPct val="100000"/>
              </a:lnSpc>
              <a:spcBef>
                <a:spcPct val="20000"/>
              </a:spcBef>
            </a:pPr>
            <a:endParaRPr lang="de-DE" sz="1200" dirty="0"/>
          </a:p>
          <a:p>
            <a:pPr lvl="0">
              <a:lnSpc>
                <a:spcPct val="100000"/>
              </a:lnSpc>
              <a:spcBef>
                <a:spcPct val="20000"/>
              </a:spcBef>
            </a:pPr>
            <a:endParaRPr lang="de-DE" sz="1200" dirty="0"/>
          </a:p>
          <a:p>
            <a:pPr lvl="0">
              <a:lnSpc>
                <a:spcPct val="100000"/>
              </a:lnSpc>
              <a:spcBef>
                <a:spcPct val="20000"/>
              </a:spcBef>
            </a:pPr>
            <a:endParaRPr lang="de-DE" sz="1200" dirty="0"/>
          </a:p>
          <a:p>
            <a:pPr>
              <a:lnSpc>
                <a:spcPct val="100000"/>
              </a:lnSpc>
              <a:spcBef>
                <a:spcPct val="20000"/>
              </a:spcBef>
            </a:pPr>
            <a:r>
              <a:rPr lang="de-DE" sz="2850" dirty="0"/>
              <a:t>Begrüßung und Vorstellung der Abteilung MSB</a:t>
            </a:r>
          </a:p>
          <a:p>
            <a:pPr lvl="0">
              <a:lnSpc>
                <a:spcPct val="100000"/>
              </a:lnSpc>
              <a:spcBef>
                <a:spcPct val="20000"/>
              </a:spcBef>
            </a:pPr>
            <a:endParaRPr lang="de-DE" dirty="0"/>
          </a:p>
        </p:txBody>
      </p:sp>
      <p:sp>
        <p:nvSpPr>
          <p:cNvPr id="3" name="Inhaltsplatzhalter 2"/>
          <p:cNvSpPr>
            <a:spLocks noGrp="1"/>
          </p:cNvSpPr>
          <p:nvPr>
            <p:ph idx="10"/>
          </p:nvPr>
        </p:nvSpPr>
        <p:spPr/>
        <p:txBody>
          <a:bodyPr>
            <a:normAutofit fontScale="40000" lnSpcReduction="20000"/>
          </a:bodyPr>
          <a:lstStyle/>
          <a:p>
            <a:r>
              <a:rPr lang="de-DE" sz="2800" dirty="0" smtClean="0"/>
              <a:t>Lisa Weishaupt</a:t>
            </a:r>
            <a:endParaRPr lang="de-DE" sz="2800" dirty="0"/>
          </a:p>
          <a:p>
            <a:endParaRPr lang="de-DE" dirty="0"/>
          </a:p>
        </p:txBody>
      </p:sp>
      <p:sp>
        <p:nvSpPr>
          <p:cNvPr id="5" name="Inhaltsplatzhalter 4"/>
          <p:cNvSpPr>
            <a:spLocks noGrp="1"/>
          </p:cNvSpPr>
          <p:nvPr>
            <p:ph idx="13"/>
          </p:nvPr>
        </p:nvSpPr>
        <p:spPr>
          <a:xfrm>
            <a:off x="3851920" y="4295948"/>
            <a:ext cx="4794056" cy="211918"/>
          </a:xfrm>
        </p:spPr>
        <p:txBody>
          <a:bodyPr>
            <a:noAutofit/>
          </a:bodyPr>
          <a:lstStyle/>
          <a:p>
            <a:pPr algn="r"/>
            <a:endParaRPr lang="de-DE" sz="1000" dirty="0"/>
          </a:p>
        </p:txBody>
      </p:sp>
      <p:sp>
        <p:nvSpPr>
          <p:cNvPr id="6" name="Inhaltsplatzhalter 5"/>
          <p:cNvSpPr>
            <a:spLocks noGrp="1"/>
          </p:cNvSpPr>
          <p:nvPr>
            <p:ph idx="14"/>
          </p:nvPr>
        </p:nvSpPr>
        <p:spPr/>
        <p:txBody>
          <a:bodyPr>
            <a:normAutofit fontScale="92500" lnSpcReduction="20000"/>
          </a:bodyPr>
          <a:lstStyle/>
          <a:p>
            <a:r>
              <a:rPr lang="de-DE" dirty="0" smtClean="0"/>
              <a:t>Mitgliederservice und Beratung (MSB)</a:t>
            </a:r>
            <a:endParaRPr lang="de-DE" dirty="0"/>
          </a:p>
          <a:p>
            <a:endParaRPr lang="de-DE" dirty="0"/>
          </a:p>
        </p:txBody>
      </p:sp>
      <p:pic>
        <p:nvPicPr>
          <p:cNvPr id="8" name="Grafik 7">
            <a:extLst>
              <a:ext uri="{FF2B5EF4-FFF2-40B4-BE49-F238E27FC236}">
                <a16:creationId xmlns:a16="http://schemas.microsoft.com/office/drawing/2014/main" id="{444F89F7-37BE-1327-7786-2FB8E391D1F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851920" y="477660"/>
            <a:ext cx="4448455" cy="1368755"/>
          </a:xfrm>
          <a:prstGeom prst="rect">
            <a:avLst/>
          </a:prstGeom>
        </p:spPr>
      </p:pic>
      <p:sp>
        <p:nvSpPr>
          <p:cNvPr id="9" name="Inhaltsplatzhalter 14"/>
          <p:cNvSpPr txBox="1">
            <a:spLocks/>
          </p:cNvSpPr>
          <p:nvPr/>
        </p:nvSpPr>
        <p:spPr>
          <a:xfrm>
            <a:off x="3851920" y="4304048"/>
            <a:ext cx="4794056" cy="211918"/>
          </a:xfrm>
          <a:prstGeom prst="rect">
            <a:avLst/>
          </a:prstGeom>
        </p:spPr>
        <p:txBody>
          <a:bodyPr vert="horz" lIns="91440" tIns="45720" rIns="91440" bIns="45720" rtlCol="0" anchor="t" anchorCtr="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2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b="1" dirty="0" smtClean="0"/>
              <a:t>27.05.2026</a:t>
            </a:r>
            <a:endParaRPr lang="de-DE" b="1" dirty="0"/>
          </a:p>
        </p:txBody>
      </p:sp>
    </p:spTree>
    <p:extLst>
      <p:ext uri="{BB962C8B-B14F-4D97-AF65-F5344CB8AC3E}">
        <p14:creationId xmlns:p14="http://schemas.microsoft.com/office/powerpoint/2010/main" val="3293931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3"/>
          </p:nvPr>
        </p:nvSpPr>
        <p:spPr/>
        <p:txBody>
          <a:bodyPr>
            <a:normAutofit fontScale="92500" lnSpcReduction="10000"/>
          </a:bodyPr>
          <a:lstStyle/>
          <a:p>
            <a:r>
              <a:rPr lang="de-DE" dirty="0" smtClean="0"/>
              <a:t>zeitstrahl</a:t>
            </a:r>
            <a:endParaRPr lang="de-DE" dirty="0"/>
          </a:p>
        </p:txBody>
      </p:sp>
      <p:sp>
        <p:nvSpPr>
          <p:cNvPr id="8" name="Titel 1"/>
          <p:cNvSpPr>
            <a:spLocks noGrp="1"/>
          </p:cNvSpPr>
          <p:nvPr>
            <p:ph type="title"/>
          </p:nvPr>
        </p:nvSpPr>
        <p:spPr>
          <a:xfrm>
            <a:off x="323528" y="205979"/>
            <a:ext cx="8424936" cy="421555"/>
          </a:xfrm>
        </p:spPr>
        <p:txBody>
          <a:bodyPr>
            <a:normAutofit/>
          </a:bodyPr>
          <a:lstStyle/>
          <a:p>
            <a:r>
              <a:rPr lang="de-DE" sz="1800" dirty="0" smtClean="0"/>
              <a:t>Honorarabrechnung: Wann bekomme ich mein Honorar?</a:t>
            </a:r>
            <a:endParaRPr lang="de-DE" sz="1800" dirty="0"/>
          </a:p>
        </p:txBody>
      </p:sp>
      <p:sp>
        <p:nvSpPr>
          <p:cNvPr id="9" name="Rad 8"/>
          <p:cNvSpPr/>
          <p:nvPr/>
        </p:nvSpPr>
        <p:spPr>
          <a:xfrm>
            <a:off x="1403648" y="3954988"/>
            <a:ext cx="450872" cy="419214"/>
          </a:xfrm>
          <a:prstGeom prst="donut">
            <a:avLst>
              <a:gd name="adj" fmla="val 20000"/>
            </a:avLst>
          </a:pr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0" name="Freihandform 9"/>
          <p:cNvSpPr/>
          <p:nvPr/>
        </p:nvSpPr>
        <p:spPr>
          <a:xfrm rot="17700000">
            <a:off x="1732295" y="2304905"/>
            <a:ext cx="1075560" cy="518336"/>
          </a:xfrm>
          <a:custGeom>
            <a:avLst/>
            <a:gdLst>
              <a:gd name="connsiteX0" fmla="*/ 0 w 1075560"/>
              <a:gd name="connsiteY0" fmla="*/ 0 h 518336"/>
              <a:gd name="connsiteX1" fmla="*/ 1075560 w 1075560"/>
              <a:gd name="connsiteY1" fmla="*/ 0 h 518336"/>
              <a:gd name="connsiteX2" fmla="*/ 1075560 w 1075560"/>
              <a:gd name="connsiteY2" fmla="*/ 518336 h 518336"/>
              <a:gd name="connsiteX3" fmla="*/ 0 w 1075560"/>
              <a:gd name="connsiteY3" fmla="*/ 518336 h 518336"/>
              <a:gd name="connsiteX4" fmla="*/ 0 w 1075560"/>
              <a:gd name="connsiteY4" fmla="*/ 0 h 518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560" h="518336">
                <a:moveTo>
                  <a:pt x="0" y="0"/>
                </a:moveTo>
                <a:lnTo>
                  <a:pt x="1075560" y="0"/>
                </a:lnTo>
                <a:lnTo>
                  <a:pt x="1075560" y="518336"/>
                </a:lnTo>
                <a:lnTo>
                  <a:pt x="0" y="51833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3980" tIns="0" rIns="0" bIns="-1" numCol="1" spcCol="1270" anchor="ctr" anchorCtr="0">
            <a:noAutofit/>
          </a:bodyPr>
          <a:lstStyle/>
          <a:p>
            <a:pPr lvl="0" algn="l" defTabSz="1644650">
              <a:lnSpc>
                <a:spcPct val="90000"/>
              </a:lnSpc>
              <a:spcBef>
                <a:spcPct val="0"/>
              </a:spcBef>
              <a:spcAft>
                <a:spcPct val="35000"/>
              </a:spcAft>
            </a:pPr>
            <a:endParaRPr lang="de-DE" sz="3700" kern="1200" dirty="0"/>
          </a:p>
        </p:txBody>
      </p:sp>
      <p:sp>
        <p:nvSpPr>
          <p:cNvPr id="11" name="Rad 10"/>
          <p:cNvSpPr/>
          <p:nvPr/>
        </p:nvSpPr>
        <p:spPr>
          <a:xfrm>
            <a:off x="2245549" y="3221064"/>
            <a:ext cx="437539" cy="429502"/>
          </a:xfrm>
          <a:prstGeom prst="donut">
            <a:avLst>
              <a:gd name="adj" fmla="val 20000"/>
            </a:avLst>
          </a:prstGeom>
          <a:solidFill>
            <a:srgbClr val="005CA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Freihandform 12"/>
          <p:cNvSpPr/>
          <p:nvPr/>
        </p:nvSpPr>
        <p:spPr>
          <a:xfrm rot="17700000">
            <a:off x="2114655" y="2393214"/>
            <a:ext cx="1075560" cy="518336"/>
          </a:xfrm>
          <a:custGeom>
            <a:avLst/>
            <a:gdLst>
              <a:gd name="connsiteX0" fmla="*/ 0 w 1075560"/>
              <a:gd name="connsiteY0" fmla="*/ 0 h 518336"/>
              <a:gd name="connsiteX1" fmla="*/ 1075560 w 1075560"/>
              <a:gd name="connsiteY1" fmla="*/ 0 h 518336"/>
              <a:gd name="connsiteX2" fmla="*/ 1075560 w 1075560"/>
              <a:gd name="connsiteY2" fmla="*/ 518336 h 518336"/>
              <a:gd name="connsiteX3" fmla="*/ 0 w 1075560"/>
              <a:gd name="connsiteY3" fmla="*/ 518336 h 518336"/>
              <a:gd name="connsiteX4" fmla="*/ 0 w 1075560"/>
              <a:gd name="connsiteY4" fmla="*/ 0 h 518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560" h="518336">
                <a:moveTo>
                  <a:pt x="0" y="0"/>
                </a:moveTo>
                <a:lnTo>
                  <a:pt x="1075560" y="0"/>
                </a:lnTo>
                <a:lnTo>
                  <a:pt x="1075560" y="518336"/>
                </a:lnTo>
                <a:lnTo>
                  <a:pt x="0" y="518336"/>
                </a:lnTo>
                <a:lnTo>
                  <a:pt x="0" y="0"/>
                </a:lnTo>
                <a:close/>
              </a:path>
            </a:pathLst>
          </a:cu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0" rIns="0" bIns="-1" numCol="1" spcCol="1270" anchor="ctr" anchorCtr="0">
            <a:noAutofit/>
          </a:bodyPr>
          <a:lstStyle/>
          <a:p>
            <a:pPr lvl="0" algn="l" defTabSz="800100">
              <a:lnSpc>
                <a:spcPct val="90000"/>
              </a:lnSpc>
              <a:spcBef>
                <a:spcPct val="0"/>
              </a:spcBef>
              <a:spcAft>
                <a:spcPct val="35000"/>
              </a:spcAft>
            </a:pPr>
            <a:r>
              <a:rPr lang="de-DE" sz="1800" kern="1200" dirty="0" smtClean="0">
                <a:solidFill>
                  <a:srgbClr val="005CA9"/>
                </a:solidFill>
              </a:rPr>
              <a:t>Februar</a:t>
            </a:r>
            <a:endParaRPr lang="de-DE" sz="1800" kern="1200" dirty="0">
              <a:solidFill>
                <a:srgbClr val="005CA9"/>
              </a:solidFill>
            </a:endParaRPr>
          </a:p>
        </p:txBody>
      </p:sp>
      <p:sp>
        <p:nvSpPr>
          <p:cNvPr id="14" name="Rad 13"/>
          <p:cNvSpPr/>
          <p:nvPr/>
        </p:nvSpPr>
        <p:spPr>
          <a:xfrm>
            <a:off x="2908826" y="3210712"/>
            <a:ext cx="442264" cy="427884"/>
          </a:xfrm>
          <a:prstGeom prst="donut">
            <a:avLst>
              <a:gd name="adj" fmla="val 20000"/>
            </a:avLst>
          </a:prstGeom>
          <a:solidFill>
            <a:srgbClr val="005CA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Freihandform 14"/>
          <p:cNvSpPr/>
          <p:nvPr/>
        </p:nvSpPr>
        <p:spPr>
          <a:xfrm rot="17700000">
            <a:off x="2747230" y="2372727"/>
            <a:ext cx="1075560" cy="518336"/>
          </a:xfrm>
          <a:custGeom>
            <a:avLst/>
            <a:gdLst>
              <a:gd name="connsiteX0" fmla="*/ 0 w 1075560"/>
              <a:gd name="connsiteY0" fmla="*/ 0 h 518336"/>
              <a:gd name="connsiteX1" fmla="*/ 1075560 w 1075560"/>
              <a:gd name="connsiteY1" fmla="*/ 0 h 518336"/>
              <a:gd name="connsiteX2" fmla="*/ 1075560 w 1075560"/>
              <a:gd name="connsiteY2" fmla="*/ 518336 h 518336"/>
              <a:gd name="connsiteX3" fmla="*/ 0 w 1075560"/>
              <a:gd name="connsiteY3" fmla="*/ 518336 h 518336"/>
              <a:gd name="connsiteX4" fmla="*/ 0 w 1075560"/>
              <a:gd name="connsiteY4" fmla="*/ 0 h 518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560" h="518336">
                <a:moveTo>
                  <a:pt x="0" y="0"/>
                </a:moveTo>
                <a:lnTo>
                  <a:pt x="1075560" y="0"/>
                </a:lnTo>
                <a:lnTo>
                  <a:pt x="1075560" y="518336"/>
                </a:lnTo>
                <a:lnTo>
                  <a:pt x="0" y="51833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0" rIns="0" bIns="-1" numCol="1" spcCol="1270" anchor="ctr" anchorCtr="0">
            <a:noAutofit/>
          </a:bodyPr>
          <a:lstStyle/>
          <a:p>
            <a:pPr lvl="0" algn="l" defTabSz="800100">
              <a:lnSpc>
                <a:spcPct val="90000"/>
              </a:lnSpc>
              <a:spcBef>
                <a:spcPct val="0"/>
              </a:spcBef>
              <a:spcAft>
                <a:spcPct val="35000"/>
              </a:spcAft>
            </a:pPr>
            <a:r>
              <a:rPr lang="de-DE" sz="1800" kern="1200" dirty="0" smtClean="0">
                <a:solidFill>
                  <a:srgbClr val="005CA9"/>
                </a:solidFill>
              </a:rPr>
              <a:t>März</a:t>
            </a:r>
            <a:endParaRPr lang="de-DE" sz="1800" kern="1200" dirty="0">
              <a:solidFill>
                <a:srgbClr val="005CA9"/>
              </a:solidFill>
            </a:endParaRPr>
          </a:p>
        </p:txBody>
      </p:sp>
      <p:sp>
        <p:nvSpPr>
          <p:cNvPr id="16" name="Ellipse 15"/>
          <p:cNvSpPr/>
          <p:nvPr/>
        </p:nvSpPr>
        <p:spPr>
          <a:xfrm>
            <a:off x="3567768" y="3192884"/>
            <a:ext cx="449102" cy="449102"/>
          </a:xfrm>
          <a:prstGeom prst="ellipse">
            <a:avLst/>
          </a:prstGeom>
          <a:solidFill>
            <a:srgbClr val="005CA5"/>
          </a:solidFill>
          <a:ln w="25400">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7" name="Freihandform 16"/>
          <p:cNvSpPr/>
          <p:nvPr/>
        </p:nvSpPr>
        <p:spPr>
          <a:xfrm>
            <a:off x="4361236" y="3748452"/>
            <a:ext cx="930410" cy="448608"/>
          </a:xfrm>
          <a:custGeom>
            <a:avLst/>
            <a:gdLst>
              <a:gd name="connsiteX0" fmla="*/ 0 w 930410"/>
              <a:gd name="connsiteY0" fmla="*/ 0 h 448608"/>
              <a:gd name="connsiteX1" fmla="*/ 930410 w 930410"/>
              <a:gd name="connsiteY1" fmla="*/ 0 h 448608"/>
              <a:gd name="connsiteX2" fmla="*/ 930410 w 930410"/>
              <a:gd name="connsiteY2" fmla="*/ 448608 h 448608"/>
              <a:gd name="connsiteX3" fmla="*/ 0 w 930410"/>
              <a:gd name="connsiteY3" fmla="*/ 448608 h 448608"/>
              <a:gd name="connsiteX4" fmla="*/ 0 w 930410"/>
              <a:gd name="connsiteY4" fmla="*/ 0 h 448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410" h="448608">
                <a:moveTo>
                  <a:pt x="0" y="0"/>
                </a:moveTo>
                <a:lnTo>
                  <a:pt x="930410" y="0"/>
                </a:lnTo>
                <a:lnTo>
                  <a:pt x="930410" y="448608"/>
                </a:lnTo>
                <a:lnTo>
                  <a:pt x="0" y="4486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81280" bIns="0" numCol="1" spcCol="1270" anchor="ctr" anchorCtr="0">
            <a:noAutofit/>
          </a:bodyPr>
          <a:lstStyle/>
          <a:p>
            <a:pPr lvl="0" algn="r" defTabSz="1422400">
              <a:lnSpc>
                <a:spcPct val="90000"/>
              </a:lnSpc>
              <a:spcBef>
                <a:spcPct val="0"/>
              </a:spcBef>
              <a:spcAft>
                <a:spcPct val="35000"/>
              </a:spcAft>
            </a:pPr>
            <a:endParaRPr lang="de-DE" sz="3200" kern="1200" dirty="0"/>
          </a:p>
        </p:txBody>
      </p:sp>
      <p:sp>
        <p:nvSpPr>
          <p:cNvPr id="18" name="Rechteck 17"/>
          <p:cNvSpPr/>
          <p:nvPr/>
        </p:nvSpPr>
        <p:spPr>
          <a:xfrm rot="17700000">
            <a:off x="4269324" y="2593704"/>
            <a:ext cx="930410" cy="4486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Ellipse 19"/>
          <p:cNvSpPr/>
          <p:nvPr/>
        </p:nvSpPr>
        <p:spPr>
          <a:xfrm>
            <a:off x="4243393" y="3178639"/>
            <a:ext cx="449102" cy="449102"/>
          </a:xfrm>
          <a:prstGeom prst="ellipse">
            <a:avLst/>
          </a:prstGeom>
          <a:solidFill>
            <a:srgbClr val="005CA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Freihandform 20"/>
          <p:cNvSpPr/>
          <p:nvPr/>
        </p:nvSpPr>
        <p:spPr>
          <a:xfrm rot="17700000">
            <a:off x="4201037" y="3843369"/>
            <a:ext cx="930410" cy="448608"/>
          </a:xfrm>
          <a:custGeom>
            <a:avLst/>
            <a:gdLst>
              <a:gd name="connsiteX0" fmla="*/ 0 w 930410"/>
              <a:gd name="connsiteY0" fmla="*/ 0 h 448608"/>
              <a:gd name="connsiteX1" fmla="*/ 930410 w 930410"/>
              <a:gd name="connsiteY1" fmla="*/ 0 h 448608"/>
              <a:gd name="connsiteX2" fmla="*/ 930410 w 930410"/>
              <a:gd name="connsiteY2" fmla="*/ 448608 h 448608"/>
              <a:gd name="connsiteX3" fmla="*/ 0 w 930410"/>
              <a:gd name="connsiteY3" fmla="*/ 448608 h 448608"/>
              <a:gd name="connsiteX4" fmla="*/ 0 w 930410"/>
              <a:gd name="connsiteY4" fmla="*/ 0 h 448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410" h="448608">
                <a:moveTo>
                  <a:pt x="0" y="0"/>
                </a:moveTo>
                <a:lnTo>
                  <a:pt x="930410" y="0"/>
                </a:lnTo>
                <a:lnTo>
                  <a:pt x="930410" y="448608"/>
                </a:lnTo>
                <a:lnTo>
                  <a:pt x="0" y="4486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 rIns="81279" bIns="0" numCol="1" spcCol="1270" anchor="ctr" anchorCtr="0">
            <a:noAutofit/>
          </a:bodyPr>
          <a:lstStyle/>
          <a:p>
            <a:pPr lvl="0" algn="r" defTabSz="1422400">
              <a:lnSpc>
                <a:spcPct val="90000"/>
              </a:lnSpc>
              <a:spcBef>
                <a:spcPct val="0"/>
              </a:spcBef>
              <a:spcAft>
                <a:spcPct val="35000"/>
              </a:spcAft>
            </a:pPr>
            <a:endParaRPr lang="de-DE" sz="3200" kern="1200" dirty="0"/>
          </a:p>
        </p:txBody>
      </p:sp>
      <p:sp>
        <p:nvSpPr>
          <p:cNvPr id="22" name="Rechteck 21"/>
          <p:cNvSpPr/>
          <p:nvPr/>
        </p:nvSpPr>
        <p:spPr>
          <a:xfrm rot="17700000">
            <a:off x="4783529" y="2593704"/>
            <a:ext cx="930410" cy="4486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3" name="Ellipse 22"/>
          <p:cNvSpPr/>
          <p:nvPr/>
        </p:nvSpPr>
        <p:spPr>
          <a:xfrm>
            <a:off x="4913988" y="3200312"/>
            <a:ext cx="449102" cy="449102"/>
          </a:xfrm>
          <a:prstGeom prst="ellipse">
            <a:avLst/>
          </a:prstGeom>
          <a:solidFill>
            <a:srgbClr val="005CA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4" name="Freihandform 23"/>
          <p:cNvSpPr/>
          <p:nvPr/>
        </p:nvSpPr>
        <p:spPr>
          <a:xfrm rot="17700000">
            <a:off x="4715241" y="3843369"/>
            <a:ext cx="930410" cy="448608"/>
          </a:xfrm>
          <a:custGeom>
            <a:avLst/>
            <a:gdLst>
              <a:gd name="connsiteX0" fmla="*/ 0 w 930410"/>
              <a:gd name="connsiteY0" fmla="*/ 0 h 448608"/>
              <a:gd name="connsiteX1" fmla="*/ 930410 w 930410"/>
              <a:gd name="connsiteY1" fmla="*/ 0 h 448608"/>
              <a:gd name="connsiteX2" fmla="*/ 930410 w 930410"/>
              <a:gd name="connsiteY2" fmla="*/ 448608 h 448608"/>
              <a:gd name="connsiteX3" fmla="*/ 0 w 930410"/>
              <a:gd name="connsiteY3" fmla="*/ 448608 h 448608"/>
              <a:gd name="connsiteX4" fmla="*/ 0 w 930410"/>
              <a:gd name="connsiteY4" fmla="*/ 0 h 448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410" h="448608">
                <a:moveTo>
                  <a:pt x="0" y="0"/>
                </a:moveTo>
                <a:lnTo>
                  <a:pt x="930410" y="0"/>
                </a:lnTo>
                <a:lnTo>
                  <a:pt x="930410" y="448608"/>
                </a:lnTo>
                <a:lnTo>
                  <a:pt x="0" y="4486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81280" bIns="0" numCol="1" spcCol="1270" anchor="ctr" anchorCtr="0">
            <a:noAutofit/>
          </a:bodyPr>
          <a:lstStyle/>
          <a:p>
            <a:pPr lvl="0" algn="r" defTabSz="1422400">
              <a:lnSpc>
                <a:spcPct val="90000"/>
              </a:lnSpc>
              <a:spcBef>
                <a:spcPct val="0"/>
              </a:spcBef>
              <a:spcAft>
                <a:spcPct val="35000"/>
              </a:spcAft>
            </a:pPr>
            <a:endParaRPr lang="de-DE" sz="3200" kern="1200" dirty="0"/>
          </a:p>
        </p:txBody>
      </p:sp>
      <p:sp>
        <p:nvSpPr>
          <p:cNvPr id="25" name="Rechteck 24"/>
          <p:cNvSpPr/>
          <p:nvPr/>
        </p:nvSpPr>
        <p:spPr>
          <a:xfrm rot="17700000">
            <a:off x="5297733" y="2593704"/>
            <a:ext cx="930410" cy="4486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6" name="Ellipse 25"/>
          <p:cNvSpPr/>
          <p:nvPr/>
        </p:nvSpPr>
        <p:spPr>
          <a:xfrm>
            <a:off x="5581583" y="3200101"/>
            <a:ext cx="449102" cy="449102"/>
          </a:xfrm>
          <a:prstGeom prst="ellipse">
            <a:avLst/>
          </a:prstGeom>
          <a:solidFill>
            <a:srgbClr val="005CA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7" name="Freihandform 26"/>
          <p:cNvSpPr/>
          <p:nvPr/>
        </p:nvSpPr>
        <p:spPr>
          <a:xfrm rot="17700000">
            <a:off x="5229445" y="3843369"/>
            <a:ext cx="930410" cy="448608"/>
          </a:xfrm>
          <a:custGeom>
            <a:avLst/>
            <a:gdLst>
              <a:gd name="connsiteX0" fmla="*/ 0 w 930410"/>
              <a:gd name="connsiteY0" fmla="*/ 0 h 448608"/>
              <a:gd name="connsiteX1" fmla="*/ 930410 w 930410"/>
              <a:gd name="connsiteY1" fmla="*/ 0 h 448608"/>
              <a:gd name="connsiteX2" fmla="*/ 930410 w 930410"/>
              <a:gd name="connsiteY2" fmla="*/ 448608 h 448608"/>
              <a:gd name="connsiteX3" fmla="*/ 0 w 930410"/>
              <a:gd name="connsiteY3" fmla="*/ 448608 h 448608"/>
              <a:gd name="connsiteX4" fmla="*/ 0 w 930410"/>
              <a:gd name="connsiteY4" fmla="*/ 0 h 448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410" h="448608">
                <a:moveTo>
                  <a:pt x="0" y="0"/>
                </a:moveTo>
                <a:lnTo>
                  <a:pt x="930410" y="0"/>
                </a:lnTo>
                <a:lnTo>
                  <a:pt x="930410" y="448608"/>
                </a:lnTo>
                <a:lnTo>
                  <a:pt x="0" y="4486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81279" bIns="0" numCol="1" spcCol="1270" anchor="ctr" anchorCtr="0">
            <a:noAutofit/>
          </a:bodyPr>
          <a:lstStyle/>
          <a:p>
            <a:pPr lvl="0" algn="r" defTabSz="1422400">
              <a:lnSpc>
                <a:spcPct val="90000"/>
              </a:lnSpc>
              <a:spcBef>
                <a:spcPct val="0"/>
              </a:spcBef>
              <a:spcAft>
                <a:spcPct val="35000"/>
              </a:spcAft>
            </a:pPr>
            <a:endParaRPr lang="de-DE" sz="3200" kern="1200" dirty="0"/>
          </a:p>
        </p:txBody>
      </p:sp>
      <p:sp>
        <p:nvSpPr>
          <p:cNvPr id="28" name="Rechteck 27"/>
          <p:cNvSpPr/>
          <p:nvPr/>
        </p:nvSpPr>
        <p:spPr>
          <a:xfrm rot="17700000">
            <a:off x="5811937" y="2593704"/>
            <a:ext cx="930410" cy="4486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9" name="Rad 28"/>
          <p:cNvSpPr/>
          <p:nvPr/>
        </p:nvSpPr>
        <p:spPr>
          <a:xfrm>
            <a:off x="6275618" y="3010233"/>
            <a:ext cx="865216" cy="865216"/>
          </a:xfrm>
          <a:prstGeom prst="donut">
            <a:avLst>
              <a:gd name="adj" fmla="val 20000"/>
            </a:avLst>
          </a:pr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0" name="Freihandform 29"/>
          <p:cNvSpPr/>
          <p:nvPr/>
        </p:nvSpPr>
        <p:spPr>
          <a:xfrm rot="17862052">
            <a:off x="6084396" y="2394355"/>
            <a:ext cx="1067814" cy="497930"/>
          </a:xfrm>
          <a:custGeom>
            <a:avLst/>
            <a:gdLst>
              <a:gd name="connsiteX0" fmla="*/ 0 w 1067814"/>
              <a:gd name="connsiteY0" fmla="*/ 0 h 497930"/>
              <a:gd name="connsiteX1" fmla="*/ 1067814 w 1067814"/>
              <a:gd name="connsiteY1" fmla="*/ 0 h 497930"/>
              <a:gd name="connsiteX2" fmla="*/ 1067814 w 1067814"/>
              <a:gd name="connsiteY2" fmla="*/ 497930 h 497930"/>
              <a:gd name="connsiteX3" fmla="*/ 0 w 1067814"/>
              <a:gd name="connsiteY3" fmla="*/ 497930 h 497930"/>
              <a:gd name="connsiteX4" fmla="*/ 0 w 1067814"/>
              <a:gd name="connsiteY4" fmla="*/ 0 h 497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7814" h="497930">
                <a:moveTo>
                  <a:pt x="0" y="0"/>
                </a:moveTo>
                <a:lnTo>
                  <a:pt x="1067814" y="0"/>
                </a:lnTo>
                <a:lnTo>
                  <a:pt x="1067814" y="497930"/>
                </a:lnTo>
                <a:lnTo>
                  <a:pt x="0" y="49793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0" rIns="0" bIns="0" numCol="1" spcCol="1270" anchor="ctr" anchorCtr="0">
            <a:noAutofit/>
          </a:bodyPr>
          <a:lstStyle/>
          <a:p>
            <a:pPr lvl="0" algn="l" defTabSz="800100">
              <a:lnSpc>
                <a:spcPct val="90000"/>
              </a:lnSpc>
              <a:spcBef>
                <a:spcPct val="0"/>
              </a:spcBef>
              <a:spcAft>
                <a:spcPct val="35000"/>
              </a:spcAft>
            </a:pPr>
            <a:r>
              <a:rPr lang="de-DE" sz="1800" kern="1200" dirty="0" smtClean="0">
                <a:solidFill>
                  <a:srgbClr val="005CA9"/>
                </a:solidFill>
              </a:rPr>
              <a:t>August</a:t>
            </a:r>
            <a:endParaRPr lang="de-DE" sz="1800" kern="1200" dirty="0">
              <a:solidFill>
                <a:srgbClr val="005CA9"/>
              </a:solidFill>
            </a:endParaRPr>
          </a:p>
        </p:txBody>
      </p:sp>
      <p:sp>
        <p:nvSpPr>
          <p:cNvPr id="31" name="Ellipse 30"/>
          <p:cNvSpPr/>
          <p:nvPr/>
        </p:nvSpPr>
        <p:spPr>
          <a:xfrm>
            <a:off x="6824307" y="3200101"/>
            <a:ext cx="449102" cy="449102"/>
          </a:xfrm>
          <a:prstGeom prst="ellipse">
            <a:avLst/>
          </a:prstGeom>
          <a:solidFill>
            <a:srgbClr val="005CA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2" name="Freihandform 31"/>
          <p:cNvSpPr/>
          <p:nvPr/>
        </p:nvSpPr>
        <p:spPr>
          <a:xfrm rot="17700000">
            <a:off x="6663222" y="3843369"/>
            <a:ext cx="930410" cy="448608"/>
          </a:xfrm>
          <a:custGeom>
            <a:avLst/>
            <a:gdLst>
              <a:gd name="connsiteX0" fmla="*/ 0 w 930410"/>
              <a:gd name="connsiteY0" fmla="*/ 0 h 448608"/>
              <a:gd name="connsiteX1" fmla="*/ 930410 w 930410"/>
              <a:gd name="connsiteY1" fmla="*/ 0 h 448608"/>
              <a:gd name="connsiteX2" fmla="*/ 930410 w 930410"/>
              <a:gd name="connsiteY2" fmla="*/ 448608 h 448608"/>
              <a:gd name="connsiteX3" fmla="*/ 0 w 930410"/>
              <a:gd name="connsiteY3" fmla="*/ 448608 h 448608"/>
              <a:gd name="connsiteX4" fmla="*/ 0 w 930410"/>
              <a:gd name="connsiteY4" fmla="*/ 0 h 448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410" h="448608">
                <a:moveTo>
                  <a:pt x="0" y="0"/>
                </a:moveTo>
                <a:lnTo>
                  <a:pt x="930410" y="0"/>
                </a:lnTo>
                <a:lnTo>
                  <a:pt x="930410" y="448608"/>
                </a:lnTo>
                <a:lnTo>
                  <a:pt x="0" y="4486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81279" bIns="0" numCol="1" spcCol="1270" anchor="ctr" anchorCtr="0">
            <a:noAutofit/>
          </a:bodyPr>
          <a:lstStyle/>
          <a:p>
            <a:pPr lvl="0" algn="r" defTabSz="1422400">
              <a:lnSpc>
                <a:spcPct val="90000"/>
              </a:lnSpc>
              <a:spcBef>
                <a:spcPct val="0"/>
              </a:spcBef>
              <a:spcAft>
                <a:spcPct val="35000"/>
              </a:spcAft>
            </a:pPr>
            <a:endParaRPr lang="de-DE" sz="3200" kern="1200" dirty="0"/>
          </a:p>
        </p:txBody>
      </p:sp>
      <p:sp>
        <p:nvSpPr>
          <p:cNvPr id="33" name="Rechteck 32"/>
          <p:cNvSpPr/>
          <p:nvPr/>
        </p:nvSpPr>
        <p:spPr>
          <a:xfrm rot="17700000">
            <a:off x="7245714" y="2593704"/>
            <a:ext cx="930410" cy="4486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4" name="Ellipse 33"/>
          <p:cNvSpPr/>
          <p:nvPr/>
        </p:nvSpPr>
        <p:spPr>
          <a:xfrm>
            <a:off x="7474252" y="3211100"/>
            <a:ext cx="449102" cy="449102"/>
          </a:xfrm>
          <a:prstGeom prst="ellipse">
            <a:avLst/>
          </a:prstGeom>
          <a:solidFill>
            <a:srgbClr val="005CA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5" name="Freihandform 34"/>
          <p:cNvSpPr/>
          <p:nvPr/>
        </p:nvSpPr>
        <p:spPr>
          <a:xfrm rot="17700000">
            <a:off x="7177426" y="3843369"/>
            <a:ext cx="930410" cy="448608"/>
          </a:xfrm>
          <a:custGeom>
            <a:avLst/>
            <a:gdLst>
              <a:gd name="connsiteX0" fmla="*/ 0 w 930410"/>
              <a:gd name="connsiteY0" fmla="*/ 0 h 448608"/>
              <a:gd name="connsiteX1" fmla="*/ 930410 w 930410"/>
              <a:gd name="connsiteY1" fmla="*/ 0 h 448608"/>
              <a:gd name="connsiteX2" fmla="*/ 930410 w 930410"/>
              <a:gd name="connsiteY2" fmla="*/ 448608 h 448608"/>
              <a:gd name="connsiteX3" fmla="*/ 0 w 930410"/>
              <a:gd name="connsiteY3" fmla="*/ 448608 h 448608"/>
              <a:gd name="connsiteX4" fmla="*/ 0 w 930410"/>
              <a:gd name="connsiteY4" fmla="*/ 0 h 448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410" h="448608">
                <a:moveTo>
                  <a:pt x="0" y="0"/>
                </a:moveTo>
                <a:lnTo>
                  <a:pt x="930410" y="0"/>
                </a:lnTo>
                <a:lnTo>
                  <a:pt x="930410" y="448608"/>
                </a:lnTo>
                <a:lnTo>
                  <a:pt x="0" y="4486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 rIns="81280" bIns="0" numCol="1" spcCol="1270" anchor="ctr" anchorCtr="0">
            <a:noAutofit/>
          </a:bodyPr>
          <a:lstStyle/>
          <a:p>
            <a:pPr lvl="0" algn="r" defTabSz="1422400">
              <a:lnSpc>
                <a:spcPct val="90000"/>
              </a:lnSpc>
              <a:spcBef>
                <a:spcPct val="0"/>
              </a:spcBef>
              <a:spcAft>
                <a:spcPct val="35000"/>
              </a:spcAft>
            </a:pPr>
            <a:endParaRPr lang="de-DE" sz="3200" kern="1200" dirty="0"/>
          </a:p>
        </p:txBody>
      </p:sp>
      <p:sp>
        <p:nvSpPr>
          <p:cNvPr id="36" name="Rechteck 35"/>
          <p:cNvSpPr/>
          <p:nvPr/>
        </p:nvSpPr>
        <p:spPr>
          <a:xfrm rot="17700000">
            <a:off x="7759918" y="2593704"/>
            <a:ext cx="930410" cy="4486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7" name="Ellipse 36"/>
          <p:cNvSpPr/>
          <p:nvPr/>
        </p:nvSpPr>
        <p:spPr>
          <a:xfrm>
            <a:off x="8130364" y="3212020"/>
            <a:ext cx="449102" cy="449102"/>
          </a:xfrm>
          <a:prstGeom prst="ellipse">
            <a:avLst/>
          </a:prstGeom>
          <a:solidFill>
            <a:srgbClr val="005CA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8" name="Freihandform 37"/>
          <p:cNvSpPr/>
          <p:nvPr/>
        </p:nvSpPr>
        <p:spPr>
          <a:xfrm rot="17700000">
            <a:off x="7691630" y="3843369"/>
            <a:ext cx="930410" cy="448608"/>
          </a:xfrm>
          <a:custGeom>
            <a:avLst/>
            <a:gdLst>
              <a:gd name="connsiteX0" fmla="*/ 0 w 930410"/>
              <a:gd name="connsiteY0" fmla="*/ 0 h 448608"/>
              <a:gd name="connsiteX1" fmla="*/ 930410 w 930410"/>
              <a:gd name="connsiteY1" fmla="*/ 0 h 448608"/>
              <a:gd name="connsiteX2" fmla="*/ 930410 w 930410"/>
              <a:gd name="connsiteY2" fmla="*/ 448608 h 448608"/>
              <a:gd name="connsiteX3" fmla="*/ 0 w 930410"/>
              <a:gd name="connsiteY3" fmla="*/ 448608 h 448608"/>
              <a:gd name="connsiteX4" fmla="*/ 0 w 930410"/>
              <a:gd name="connsiteY4" fmla="*/ 0 h 448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410" h="448608">
                <a:moveTo>
                  <a:pt x="0" y="0"/>
                </a:moveTo>
                <a:lnTo>
                  <a:pt x="930410" y="0"/>
                </a:lnTo>
                <a:lnTo>
                  <a:pt x="930410" y="448608"/>
                </a:lnTo>
                <a:lnTo>
                  <a:pt x="0" y="4486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81280" bIns="-1" numCol="1" spcCol="1270" anchor="ctr" anchorCtr="0">
            <a:noAutofit/>
          </a:bodyPr>
          <a:lstStyle/>
          <a:p>
            <a:pPr lvl="0" algn="r" defTabSz="1422400">
              <a:lnSpc>
                <a:spcPct val="90000"/>
              </a:lnSpc>
              <a:spcBef>
                <a:spcPct val="0"/>
              </a:spcBef>
              <a:spcAft>
                <a:spcPct val="35000"/>
              </a:spcAft>
            </a:pPr>
            <a:endParaRPr lang="de-DE" sz="3200" kern="1200" dirty="0"/>
          </a:p>
        </p:txBody>
      </p:sp>
      <p:sp>
        <p:nvSpPr>
          <p:cNvPr id="39" name="Rechteck 38"/>
          <p:cNvSpPr/>
          <p:nvPr/>
        </p:nvSpPr>
        <p:spPr>
          <a:xfrm rot="17700000">
            <a:off x="8274122" y="2593704"/>
            <a:ext cx="930410" cy="4486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0" name="Ellipse 39"/>
          <p:cNvSpPr/>
          <p:nvPr/>
        </p:nvSpPr>
        <p:spPr>
          <a:xfrm>
            <a:off x="8751634" y="3202221"/>
            <a:ext cx="449102" cy="449102"/>
          </a:xfrm>
          <a:prstGeom prst="ellipse">
            <a:avLst/>
          </a:prstGeom>
          <a:solidFill>
            <a:srgbClr val="005CA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1" name="Freihandform 40"/>
          <p:cNvSpPr/>
          <p:nvPr/>
        </p:nvSpPr>
        <p:spPr>
          <a:xfrm rot="17700000">
            <a:off x="8205834" y="3843369"/>
            <a:ext cx="930410" cy="448608"/>
          </a:xfrm>
          <a:custGeom>
            <a:avLst/>
            <a:gdLst>
              <a:gd name="connsiteX0" fmla="*/ 0 w 930410"/>
              <a:gd name="connsiteY0" fmla="*/ 0 h 448608"/>
              <a:gd name="connsiteX1" fmla="*/ 930410 w 930410"/>
              <a:gd name="connsiteY1" fmla="*/ 0 h 448608"/>
              <a:gd name="connsiteX2" fmla="*/ 930410 w 930410"/>
              <a:gd name="connsiteY2" fmla="*/ 448608 h 448608"/>
              <a:gd name="connsiteX3" fmla="*/ 0 w 930410"/>
              <a:gd name="connsiteY3" fmla="*/ 448608 h 448608"/>
              <a:gd name="connsiteX4" fmla="*/ 0 w 930410"/>
              <a:gd name="connsiteY4" fmla="*/ 0 h 448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410" h="448608">
                <a:moveTo>
                  <a:pt x="0" y="0"/>
                </a:moveTo>
                <a:lnTo>
                  <a:pt x="930410" y="0"/>
                </a:lnTo>
                <a:lnTo>
                  <a:pt x="930410" y="448608"/>
                </a:lnTo>
                <a:lnTo>
                  <a:pt x="0" y="4486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81280" bIns="0" numCol="1" spcCol="1270" anchor="ctr" anchorCtr="0">
            <a:noAutofit/>
          </a:bodyPr>
          <a:lstStyle/>
          <a:p>
            <a:pPr lvl="0" algn="r" defTabSz="1422400">
              <a:lnSpc>
                <a:spcPct val="90000"/>
              </a:lnSpc>
              <a:spcBef>
                <a:spcPct val="0"/>
              </a:spcBef>
              <a:spcAft>
                <a:spcPct val="35000"/>
              </a:spcAft>
            </a:pPr>
            <a:endParaRPr lang="de-DE" sz="3200" kern="1200" dirty="0"/>
          </a:p>
        </p:txBody>
      </p:sp>
      <p:sp>
        <p:nvSpPr>
          <p:cNvPr id="42" name="Textfeld 41"/>
          <p:cNvSpPr txBox="1"/>
          <p:nvPr/>
        </p:nvSpPr>
        <p:spPr>
          <a:xfrm>
            <a:off x="1594484" y="3771996"/>
            <a:ext cx="1733225" cy="369332"/>
          </a:xfrm>
          <a:prstGeom prst="rect">
            <a:avLst/>
          </a:prstGeom>
          <a:solidFill>
            <a:srgbClr val="BBC5E4"/>
          </a:solidFill>
          <a:ln w="38100">
            <a:noFill/>
          </a:ln>
        </p:spPr>
        <p:txBody>
          <a:bodyPr wrap="square" rtlCol="0">
            <a:spAutoFit/>
          </a:bodyPr>
          <a:lstStyle/>
          <a:p>
            <a:pPr algn="ctr" defTabSz="685800"/>
            <a:r>
              <a:rPr lang="de-DE" dirty="0">
                <a:solidFill>
                  <a:prstClr val="black"/>
                </a:solidFill>
                <a:latin typeface="Calibri" panose="020F0502020204030204"/>
              </a:rPr>
              <a:t>1. Quartal</a:t>
            </a:r>
          </a:p>
        </p:txBody>
      </p:sp>
      <p:sp>
        <p:nvSpPr>
          <p:cNvPr id="43" name="Textfeld 42"/>
          <p:cNvSpPr txBox="1"/>
          <p:nvPr/>
        </p:nvSpPr>
        <p:spPr>
          <a:xfrm>
            <a:off x="7391013" y="3770326"/>
            <a:ext cx="1682480" cy="369332"/>
          </a:xfrm>
          <a:prstGeom prst="rect">
            <a:avLst/>
          </a:prstGeom>
          <a:solidFill>
            <a:srgbClr val="BBC5E4"/>
          </a:solidFill>
          <a:ln w="38100">
            <a:noFill/>
          </a:ln>
        </p:spPr>
        <p:txBody>
          <a:bodyPr wrap="square" rtlCol="0">
            <a:spAutoFit/>
          </a:bodyPr>
          <a:lstStyle/>
          <a:p>
            <a:pPr algn="ctr" defTabSz="685800"/>
            <a:r>
              <a:rPr lang="de-DE" dirty="0">
                <a:solidFill>
                  <a:prstClr val="black"/>
                </a:solidFill>
                <a:latin typeface="Calibri" panose="020F0502020204030204"/>
              </a:rPr>
              <a:t>4. Quartal</a:t>
            </a:r>
          </a:p>
        </p:txBody>
      </p:sp>
      <p:sp>
        <p:nvSpPr>
          <p:cNvPr id="44" name="Textfeld 43"/>
          <p:cNvSpPr txBox="1"/>
          <p:nvPr/>
        </p:nvSpPr>
        <p:spPr>
          <a:xfrm>
            <a:off x="5505949" y="3770326"/>
            <a:ext cx="1706422" cy="369332"/>
          </a:xfrm>
          <a:prstGeom prst="rect">
            <a:avLst/>
          </a:prstGeom>
          <a:solidFill>
            <a:srgbClr val="BBC5E4"/>
          </a:solidFill>
          <a:ln w="38100">
            <a:noFill/>
          </a:ln>
        </p:spPr>
        <p:txBody>
          <a:bodyPr wrap="square" rtlCol="0">
            <a:spAutoFit/>
          </a:bodyPr>
          <a:lstStyle/>
          <a:p>
            <a:pPr algn="ctr" defTabSz="685800"/>
            <a:r>
              <a:rPr lang="de-DE" dirty="0">
                <a:solidFill>
                  <a:prstClr val="black"/>
                </a:solidFill>
                <a:latin typeface="Calibri" panose="020F0502020204030204"/>
              </a:rPr>
              <a:t>3. Quartal</a:t>
            </a:r>
          </a:p>
        </p:txBody>
      </p:sp>
      <p:sp>
        <p:nvSpPr>
          <p:cNvPr id="45" name="Textfeld 44"/>
          <p:cNvSpPr txBox="1"/>
          <p:nvPr/>
        </p:nvSpPr>
        <p:spPr>
          <a:xfrm>
            <a:off x="3545381" y="3770326"/>
            <a:ext cx="1738050" cy="369332"/>
          </a:xfrm>
          <a:prstGeom prst="rect">
            <a:avLst/>
          </a:prstGeom>
          <a:solidFill>
            <a:srgbClr val="BBC5E4"/>
          </a:solidFill>
          <a:ln w="38100">
            <a:noFill/>
          </a:ln>
        </p:spPr>
        <p:txBody>
          <a:bodyPr wrap="square" rtlCol="0">
            <a:spAutoFit/>
          </a:bodyPr>
          <a:lstStyle/>
          <a:p>
            <a:pPr algn="ctr" defTabSz="685800"/>
            <a:r>
              <a:rPr lang="de-DE" dirty="0">
                <a:solidFill>
                  <a:prstClr val="black"/>
                </a:solidFill>
                <a:latin typeface="Calibri" panose="020F0502020204030204"/>
              </a:rPr>
              <a:t>2. Quartal</a:t>
            </a:r>
          </a:p>
        </p:txBody>
      </p:sp>
      <p:sp>
        <p:nvSpPr>
          <p:cNvPr id="46" name="Textfeld 45"/>
          <p:cNvSpPr txBox="1"/>
          <p:nvPr/>
        </p:nvSpPr>
        <p:spPr>
          <a:xfrm>
            <a:off x="1088005" y="1376886"/>
            <a:ext cx="2765264" cy="1015663"/>
          </a:xfrm>
          <a:prstGeom prst="rect">
            <a:avLst/>
          </a:prstGeom>
          <a:noFill/>
          <a:ln w="38100">
            <a:noFill/>
          </a:ln>
        </p:spPr>
        <p:txBody>
          <a:bodyPr wrap="square" rtlCol="0">
            <a:spAutoFit/>
          </a:bodyPr>
          <a:lstStyle/>
          <a:p>
            <a:pPr algn="ctr" defTabSz="685800"/>
            <a:r>
              <a:rPr lang="de-DE" sz="1500" b="1" dirty="0">
                <a:solidFill>
                  <a:prstClr val="black"/>
                </a:solidFill>
                <a:latin typeface="Calibri" panose="020F0502020204030204"/>
              </a:rPr>
              <a:t>Abschlagszahlungen</a:t>
            </a:r>
            <a:r>
              <a:rPr lang="de-DE" sz="1500" dirty="0">
                <a:solidFill>
                  <a:prstClr val="black"/>
                </a:solidFill>
                <a:latin typeface="Calibri" panose="020F0502020204030204"/>
              </a:rPr>
              <a:t> </a:t>
            </a:r>
          </a:p>
          <a:p>
            <a:pPr algn="ctr" defTabSz="685800"/>
            <a:r>
              <a:rPr lang="de-DE" sz="1500" dirty="0">
                <a:solidFill>
                  <a:prstClr val="black"/>
                </a:solidFill>
                <a:latin typeface="Calibri" panose="020F0502020204030204"/>
              </a:rPr>
              <a:t>(monatlich aufgrund prognostizierter Behandlungsdaten)</a:t>
            </a:r>
          </a:p>
        </p:txBody>
      </p:sp>
      <p:sp>
        <p:nvSpPr>
          <p:cNvPr id="47" name="Textfeld 46"/>
          <p:cNvSpPr txBox="1"/>
          <p:nvPr/>
        </p:nvSpPr>
        <p:spPr>
          <a:xfrm>
            <a:off x="6119290" y="1447324"/>
            <a:ext cx="2246895" cy="1292662"/>
          </a:xfrm>
          <a:prstGeom prst="rect">
            <a:avLst/>
          </a:prstGeom>
          <a:noFill/>
          <a:ln w="38100">
            <a:noFill/>
          </a:ln>
        </p:spPr>
        <p:txBody>
          <a:bodyPr wrap="square" rtlCol="0">
            <a:spAutoFit/>
          </a:bodyPr>
          <a:lstStyle/>
          <a:p>
            <a:pPr defTabSz="685800"/>
            <a:r>
              <a:rPr lang="de-DE" sz="1500" b="1" dirty="0" smtClean="0">
                <a:solidFill>
                  <a:prstClr val="black"/>
                </a:solidFill>
                <a:latin typeface="Calibri" panose="020F0502020204030204"/>
              </a:rPr>
              <a:t>Restzahlung + Honorarbescheid</a:t>
            </a:r>
            <a:r>
              <a:rPr lang="de-DE" sz="1500" dirty="0" smtClean="0">
                <a:solidFill>
                  <a:prstClr val="black"/>
                </a:solidFill>
                <a:latin typeface="Calibri" panose="020F0502020204030204"/>
              </a:rPr>
              <a:t> </a:t>
            </a:r>
            <a:endParaRPr lang="de-DE" sz="1500" dirty="0">
              <a:solidFill>
                <a:prstClr val="black"/>
              </a:solidFill>
              <a:latin typeface="Calibri" panose="020F0502020204030204"/>
            </a:endParaRPr>
          </a:p>
          <a:p>
            <a:pPr defTabSz="685800"/>
            <a:r>
              <a:rPr lang="de-DE" sz="1500" dirty="0">
                <a:solidFill>
                  <a:prstClr val="black"/>
                </a:solidFill>
                <a:latin typeface="Calibri" panose="020F0502020204030204"/>
              </a:rPr>
              <a:t>(quartalsweise 5 Monate nach Quartalsende)</a:t>
            </a:r>
          </a:p>
          <a:p>
            <a:pPr defTabSz="685800"/>
            <a:endParaRPr lang="de-DE" dirty="0">
              <a:solidFill>
                <a:prstClr val="black"/>
              </a:solidFill>
              <a:latin typeface="Calibri" panose="020F0502020204030204"/>
            </a:endParaRPr>
          </a:p>
        </p:txBody>
      </p:sp>
      <p:sp>
        <p:nvSpPr>
          <p:cNvPr id="48" name="Textfeld 47"/>
          <p:cNvSpPr txBox="1"/>
          <p:nvPr/>
        </p:nvSpPr>
        <p:spPr>
          <a:xfrm>
            <a:off x="3542609" y="2291911"/>
            <a:ext cx="2113463" cy="784830"/>
          </a:xfrm>
          <a:prstGeom prst="rect">
            <a:avLst/>
          </a:prstGeom>
          <a:noFill/>
          <a:ln w="38100">
            <a:noFill/>
          </a:ln>
        </p:spPr>
        <p:txBody>
          <a:bodyPr wrap="square" rtlCol="0">
            <a:spAutoFit/>
          </a:bodyPr>
          <a:lstStyle/>
          <a:p>
            <a:pPr defTabSz="685800"/>
            <a:r>
              <a:rPr lang="de-DE" sz="1500" b="1" dirty="0">
                <a:solidFill>
                  <a:prstClr val="black"/>
                </a:solidFill>
                <a:latin typeface="Calibri" panose="020F0502020204030204"/>
              </a:rPr>
              <a:t>Einreichung Abrechnung</a:t>
            </a:r>
            <a:r>
              <a:rPr lang="de-DE" sz="1500" dirty="0">
                <a:solidFill>
                  <a:prstClr val="black"/>
                </a:solidFill>
                <a:latin typeface="Calibri" panose="020F0502020204030204"/>
              </a:rPr>
              <a:t> bis 15. des Folgemonats nach Quartalsende  </a:t>
            </a:r>
          </a:p>
        </p:txBody>
      </p:sp>
      <p:sp>
        <p:nvSpPr>
          <p:cNvPr id="49" name="Rad 48"/>
          <p:cNvSpPr/>
          <p:nvPr/>
        </p:nvSpPr>
        <p:spPr>
          <a:xfrm>
            <a:off x="1594484" y="3209814"/>
            <a:ext cx="437539" cy="429502"/>
          </a:xfrm>
          <a:prstGeom prst="donut">
            <a:avLst>
              <a:gd name="adj" fmla="val 20000"/>
            </a:avLst>
          </a:prstGeom>
          <a:solidFill>
            <a:srgbClr val="005CA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0" name="Textfeld 49"/>
          <p:cNvSpPr txBox="1"/>
          <p:nvPr/>
        </p:nvSpPr>
        <p:spPr>
          <a:xfrm rot="17803449">
            <a:off x="1496686" y="2402219"/>
            <a:ext cx="1252140" cy="384721"/>
          </a:xfrm>
          <a:prstGeom prst="rect">
            <a:avLst/>
          </a:prstGeom>
          <a:noFill/>
        </p:spPr>
        <p:txBody>
          <a:bodyPr wrap="square" rtlCol="0">
            <a:spAutoFit/>
          </a:bodyPr>
          <a:lstStyle/>
          <a:p>
            <a:r>
              <a:rPr lang="de-DE" sz="1900" dirty="0">
                <a:solidFill>
                  <a:srgbClr val="005CA9"/>
                </a:solidFill>
              </a:rPr>
              <a:t>Januar</a:t>
            </a:r>
          </a:p>
        </p:txBody>
      </p:sp>
      <p:sp>
        <p:nvSpPr>
          <p:cNvPr id="51" name="Rad 50"/>
          <p:cNvSpPr/>
          <p:nvPr/>
        </p:nvSpPr>
        <p:spPr>
          <a:xfrm>
            <a:off x="6205738" y="3204720"/>
            <a:ext cx="442264" cy="427884"/>
          </a:xfrm>
          <a:prstGeom prst="donut">
            <a:avLst>
              <a:gd name="adj" fmla="val 20000"/>
            </a:avLst>
          </a:prstGeom>
          <a:solidFill>
            <a:srgbClr val="005CA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2" name="Textfeld 51"/>
          <p:cNvSpPr txBox="1"/>
          <p:nvPr/>
        </p:nvSpPr>
        <p:spPr>
          <a:xfrm>
            <a:off x="3637080" y="3211402"/>
            <a:ext cx="360040" cy="369332"/>
          </a:xfrm>
          <a:prstGeom prst="rect">
            <a:avLst/>
          </a:prstGeom>
          <a:noFill/>
        </p:spPr>
        <p:txBody>
          <a:bodyPr wrap="square" rtlCol="0">
            <a:spAutoFit/>
          </a:bodyPr>
          <a:lstStyle/>
          <a:p>
            <a:r>
              <a:rPr lang="de-DE" dirty="0" smtClean="0">
                <a:solidFill>
                  <a:srgbClr val="FFFFFF"/>
                </a:solidFill>
              </a:rPr>
              <a:t>A</a:t>
            </a:r>
            <a:endParaRPr lang="de-DE" dirty="0">
              <a:solidFill>
                <a:srgbClr val="FFFFFF"/>
              </a:solidFill>
            </a:endParaRPr>
          </a:p>
        </p:txBody>
      </p:sp>
      <p:sp>
        <p:nvSpPr>
          <p:cNvPr id="53" name="Textfeld 52"/>
          <p:cNvSpPr txBox="1"/>
          <p:nvPr/>
        </p:nvSpPr>
        <p:spPr>
          <a:xfrm>
            <a:off x="4281370" y="3219091"/>
            <a:ext cx="360040" cy="369332"/>
          </a:xfrm>
          <a:prstGeom prst="rect">
            <a:avLst/>
          </a:prstGeom>
          <a:noFill/>
        </p:spPr>
        <p:txBody>
          <a:bodyPr wrap="square" rtlCol="0">
            <a:spAutoFit/>
          </a:bodyPr>
          <a:lstStyle/>
          <a:p>
            <a:r>
              <a:rPr lang="de-DE" dirty="0">
                <a:solidFill>
                  <a:srgbClr val="FFFFFF"/>
                </a:solidFill>
              </a:rPr>
              <a:t>M</a:t>
            </a:r>
          </a:p>
        </p:txBody>
      </p:sp>
      <p:sp>
        <p:nvSpPr>
          <p:cNvPr id="54" name="Textfeld 53"/>
          <p:cNvSpPr txBox="1"/>
          <p:nvPr/>
        </p:nvSpPr>
        <p:spPr>
          <a:xfrm>
            <a:off x="5008380" y="3229789"/>
            <a:ext cx="360040" cy="369332"/>
          </a:xfrm>
          <a:prstGeom prst="rect">
            <a:avLst/>
          </a:prstGeom>
          <a:noFill/>
        </p:spPr>
        <p:txBody>
          <a:bodyPr wrap="square" rtlCol="0">
            <a:spAutoFit/>
          </a:bodyPr>
          <a:lstStyle/>
          <a:p>
            <a:r>
              <a:rPr lang="de-DE" dirty="0" smtClean="0">
                <a:solidFill>
                  <a:srgbClr val="FFFFFF"/>
                </a:solidFill>
              </a:rPr>
              <a:t>J</a:t>
            </a:r>
            <a:endParaRPr lang="de-DE" dirty="0">
              <a:solidFill>
                <a:srgbClr val="FFFFFF"/>
              </a:solidFill>
            </a:endParaRPr>
          </a:p>
        </p:txBody>
      </p:sp>
      <p:sp>
        <p:nvSpPr>
          <p:cNvPr id="55" name="Textfeld 54"/>
          <p:cNvSpPr txBox="1"/>
          <p:nvPr/>
        </p:nvSpPr>
        <p:spPr>
          <a:xfrm>
            <a:off x="5664232" y="3228824"/>
            <a:ext cx="360040" cy="369332"/>
          </a:xfrm>
          <a:prstGeom prst="rect">
            <a:avLst/>
          </a:prstGeom>
          <a:noFill/>
        </p:spPr>
        <p:txBody>
          <a:bodyPr wrap="square" rtlCol="0">
            <a:spAutoFit/>
          </a:bodyPr>
          <a:lstStyle/>
          <a:p>
            <a:r>
              <a:rPr lang="de-DE" dirty="0" smtClean="0">
                <a:solidFill>
                  <a:srgbClr val="FFFFFF"/>
                </a:solidFill>
              </a:rPr>
              <a:t>J</a:t>
            </a:r>
            <a:endParaRPr lang="de-DE" dirty="0">
              <a:solidFill>
                <a:srgbClr val="FFFFFF"/>
              </a:solidFill>
            </a:endParaRPr>
          </a:p>
        </p:txBody>
      </p:sp>
      <p:sp>
        <p:nvSpPr>
          <p:cNvPr id="56" name="Textfeld 55"/>
          <p:cNvSpPr txBox="1"/>
          <p:nvPr/>
        </p:nvSpPr>
        <p:spPr>
          <a:xfrm>
            <a:off x="6900092" y="3238229"/>
            <a:ext cx="360040" cy="369332"/>
          </a:xfrm>
          <a:prstGeom prst="rect">
            <a:avLst/>
          </a:prstGeom>
          <a:noFill/>
        </p:spPr>
        <p:txBody>
          <a:bodyPr wrap="square" rtlCol="0">
            <a:spAutoFit/>
          </a:bodyPr>
          <a:lstStyle/>
          <a:p>
            <a:r>
              <a:rPr lang="de-DE" dirty="0">
                <a:solidFill>
                  <a:srgbClr val="FFFFFF"/>
                </a:solidFill>
              </a:rPr>
              <a:t>S</a:t>
            </a:r>
          </a:p>
        </p:txBody>
      </p:sp>
      <p:sp>
        <p:nvSpPr>
          <p:cNvPr id="57" name="Textfeld 56"/>
          <p:cNvSpPr txBox="1"/>
          <p:nvPr/>
        </p:nvSpPr>
        <p:spPr>
          <a:xfrm>
            <a:off x="7539958" y="3238229"/>
            <a:ext cx="402241" cy="369332"/>
          </a:xfrm>
          <a:prstGeom prst="rect">
            <a:avLst/>
          </a:prstGeom>
          <a:noFill/>
        </p:spPr>
        <p:txBody>
          <a:bodyPr wrap="square" rtlCol="0">
            <a:spAutoFit/>
          </a:bodyPr>
          <a:lstStyle/>
          <a:p>
            <a:r>
              <a:rPr lang="de-DE" dirty="0">
                <a:solidFill>
                  <a:srgbClr val="FFFFFF"/>
                </a:solidFill>
              </a:rPr>
              <a:t>O</a:t>
            </a:r>
          </a:p>
        </p:txBody>
      </p:sp>
      <p:sp>
        <p:nvSpPr>
          <p:cNvPr id="58" name="Textfeld 57"/>
          <p:cNvSpPr txBox="1"/>
          <p:nvPr/>
        </p:nvSpPr>
        <p:spPr>
          <a:xfrm>
            <a:off x="8188919" y="3238229"/>
            <a:ext cx="314030" cy="369332"/>
          </a:xfrm>
          <a:prstGeom prst="rect">
            <a:avLst/>
          </a:prstGeom>
          <a:noFill/>
        </p:spPr>
        <p:txBody>
          <a:bodyPr wrap="square" rtlCol="0">
            <a:spAutoFit/>
          </a:bodyPr>
          <a:lstStyle/>
          <a:p>
            <a:r>
              <a:rPr lang="de-DE" dirty="0">
                <a:solidFill>
                  <a:srgbClr val="FFFFFF"/>
                </a:solidFill>
              </a:rPr>
              <a:t>N</a:t>
            </a:r>
          </a:p>
        </p:txBody>
      </p:sp>
      <p:sp>
        <p:nvSpPr>
          <p:cNvPr id="59" name="Textfeld 58"/>
          <p:cNvSpPr txBox="1"/>
          <p:nvPr/>
        </p:nvSpPr>
        <p:spPr>
          <a:xfrm>
            <a:off x="8815125" y="3222369"/>
            <a:ext cx="314030" cy="369332"/>
          </a:xfrm>
          <a:prstGeom prst="rect">
            <a:avLst/>
          </a:prstGeom>
          <a:noFill/>
        </p:spPr>
        <p:txBody>
          <a:bodyPr wrap="square" rtlCol="0">
            <a:spAutoFit/>
          </a:bodyPr>
          <a:lstStyle/>
          <a:p>
            <a:r>
              <a:rPr lang="de-DE" dirty="0">
                <a:solidFill>
                  <a:srgbClr val="FFFFFF"/>
                </a:solidFill>
              </a:rPr>
              <a:t>D</a:t>
            </a:r>
          </a:p>
        </p:txBody>
      </p:sp>
      <p:sp>
        <p:nvSpPr>
          <p:cNvPr id="60" name="Ellipse 59"/>
          <p:cNvSpPr/>
          <p:nvPr/>
        </p:nvSpPr>
        <p:spPr>
          <a:xfrm>
            <a:off x="3537898" y="3168561"/>
            <a:ext cx="500717" cy="4945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Textfeld 60"/>
          <p:cNvSpPr txBox="1"/>
          <p:nvPr/>
        </p:nvSpPr>
        <p:spPr>
          <a:xfrm>
            <a:off x="-329577" y="3770326"/>
            <a:ext cx="1733225" cy="369332"/>
          </a:xfrm>
          <a:prstGeom prst="rect">
            <a:avLst/>
          </a:prstGeom>
          <a:solidFill>
            <a:srgbClr val="BBC5E4"/>
          </a:solidFill>
          <a:ln w="38100">
            <a:noFill/>
          </a:ln>
        </p:spPr>
        <p:txBody>
          <a:bodyPr wrap="square" rtlCol="0">
            <a:spAutoFit/>
          </a:bodyPr>
          <a:lstStyle/>
          <a:p>
            <a:pPr algn="ctr" defTabSz="685800"/>
            <a:r>
              <a:rPr lang="de-DE" dirty="0">
                <a:solidFill>
                  <a:prstClr val="black"/>
                </a:solidFill>
                <a:latin typeface="Calibri" panose="020F0502020204030204"/>
              </a:rPr>
              <a:t>4</a:t>
            </a:r>
            <a:r>
              <a:rPr lang="de-DE" dirty="0" smtClean="0">
                <a:solidFill>
                  <a:prstClr val="black"/>
                </a:solidFill>
                <a:latin typeface="Calibri" panose="020F0502020204030204"/>
              </a:rPr>
              <a:t>. </a:t>
            </a:r>
            <a:r>
              <a:rPr lang="de-DE" dirty="0">
                <a:solidFill>
                  <a:prstClr val="black"/>
                </a:solidFill>
                <a:latin typeface="Calibri" panose="020F0502020204030204"/>
              </a:rPr>
              <a:t>Quartal</a:t>
            </a:r>
          </a:p>
        </p:txBody>
      </p:sp>
      <p:sp>
        <p:nvSpPr>
          <p:cNvPr id="62" name="Freihandform 61"/>
          <p:cNvSpPr/>
          <p:nvPr/>
        </p:nvSpPr>
        <p:spPr>
          <a:xfrm>
            <a:off x="613378" y="1801052"/>
            <a:ext cx="930410" cy="448608"/>
          </a:xfrm>
          <a:custGeom>
            <a:avLst/>
            <a:gdLst>
              <a:gd name="connsiteX0" fmla="*/ 0 w 930410"/>
              <a:gd name="connsiteY0" fmla="*/ 0 h 448608"/>
              <a:gd name="connsiteX1" fmla="*/ 930410 w 930410"/>
              <a:gd name="connsiteY1" fmla="*/ 0 h 448608"/>
              <a:gd name="connsiteX2" fmla="*/ 930410 w 930410"/>
              <a:gd name="connsiteY2" fmla="*/ 448608 h 448608"/>
              <a:gd name="connsiteX3" fmla="*/ 0 w 930410"/>
              <a:gd name="connsiteY3" fmla="*/ 448608 h 448608"/>
              <a:gd name="connsiteX4" fmla="*/ 0 w 930410"/>
              <a:gd name="connsiteY4" fmla="*/ 0 h 448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410" h="448608">
                <a:moveTo>
                  <a:pt x="0" y="0"/>
                </a:moveTo>
                <a:lnTo>
                  <a:pt x="930410" y="0"/>
                </a:lnTo>
                <a:lnTo>
                  <a:pt x="930410" y="448608"/>
                </a:lnTo>
                <a:lnTo>
                  <a:pt x="0" y="4486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81280" bIns="0" numCol="1" spcCol="1270" anchor="ctr" anchorCtr="0">
            <a:noAutofit/>
          </a:bodyPr>
          <a:lstStyle/>
          <a:p>
            <a:pPr lvl="0" algn="r" defTabSz="1422400">
              <a:lnSpc>
                <a:spcPct val="90000"/>
              </a:lnSpc>
              <a:spcBef>
                <a:spcPct val="0"/>
              </a:spcBef>
              <a:spcAft>
                <a:spcPct val="35000"/>
              </a:spcAft>
            </a:pPr>
            <a:endParaRPr lang="de-DE" sz="3200" kern="1200" dirty="0"/>
          </a:p>
        </p:txBody>
      </p:sp>
      <p:sp>
        <p:nvSpPr>
          <p:cNvPr id="63" name="Rechteck 62"/>
          <p:cNvSpPr/>
          <p:nvPr/>
        </p:nvSpPr>
        <p:spPr>
          <a:xfrm rot="17700000">
            <a:off x="521466" y="646304"/>
            <a:ext cx="930410" cy="4486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64" name="Freihandform 63"/>
          <p:cNvSpPr/>
          <p:nvPr/>
        </p:nvSpPr>
        <p:spPr>
          <a:xfrm rot="17700000">
            <a:off x="453179" y="1895969"/>
            <a:ext cx="930410" cy="448608"/>
          </a:xfrm>
          <a:custGeom>
            <a:avLst/>
            <a:gdLst>
              <a:gd name="connsiteX0" fmla="*/ 0 w 930410"/>
              <a:gd name="connsiteY0" fmla="*/ 0 h 448608"/>
              <a:gd name="connsiteX1" fmla="*/ 930410 w 930410"/>
              <a:gd name="connsiteY1" fmla="*/ 0 h 448608"/>
              <a:gd name="connsiteX2" fmla="*/ 930410 w 930410"/>
              <a:gd name="connsiteY2" fmla="*/ 448608 h 448608"/>
              <a:gd name="connsiteX3" fmla="*/ 0 w 930410"/>
              <a:gd name="connsiteY3" fmla="*/ 448608 h 448608"/>
              <a:gd name="connsiteX4" fmla="*/ 0 w 930410"/>
              <a:gd name="connsiteY4" fmla="*/ 0 h 448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410" h="448608">
                <a:moveTo>
                  <a:pt x="0" y="0"/>
                </a:moveTo>
                <a:lnTo>
                  <a:pt x="930410" y="0"/>
                </a:lnTo>
                <a:lnTo>
                  <a:pt x="930410" y="448608"/>
                </a:lnTo>
                <a:lnTo>
                  <a:pt x="0" y="4486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 rIns="81279" bIns="0" numCol="1" spcCol="1270" anchor="ctr" anchorCtr="0">
            <a:noAutofit/>
          </a:bodyPr>
          <a:lstStyle/>
          <a:p>
            <a:pPr lvl="0" algn="r" defTabSz="1422400">
              <a:lnSpc>
                <a:spcPct val="90000"/>
              </a:lnSpc>
              <a:spcBef>
                <a:spcPct val="0"/>
              </a:spcBef>
              <a:spcAft>
                <a:spcPct val="35000"/>
              </a:spcAft>
            </a:pPr>
            <a:endParaRPr lang="de-DE" sz="3200" kern="1200" dirty="0"/>
          </a:p>
        </p:txBody>
      </p:sp>
      <p:sp>
        <p:nvSpPr>
          <p:cNvPr id="65" name="Rechteck 64"/>
          <p:cNvSpPr/>
          <p:nvPr/>
        </p:nvSpPr>
        <p:spPr>
          <a:xfrm rot="17700000">
            <a:off x="1035671" y="646304"/>
            <a:ext cx="930410" cy="4486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66" name="Freihandform 65"/>
          <p:cNvSpPr/>
          <p:nvPr/>
        </p:nvSpPr>
        <p:spPr>
          <a:xfrm rot="17700000">
            <a:off x="967383" y="1895969"/>
            <a:ext cx="930410" cy="448608"/>
          </a:xfrm>
          <a:custGeom>
            <a:avLst/>
            <a:gdLst>
              <a:gd name="connsiteX0" fmla="*/ 0 w 930410"/>
              <a:gd name="connsiteY0" fmla="*/ 0 h 448608"/>
              <a:gd name="connsiteX1" fmla="*/ 930410 w 930410"/>
              <a:gd name="connsiteY1" fmla="*/ 0 h 448608"/>
              <a:gd name="connsiteX2" fmla="*/ 930410 w 930410"/>
              <a:gd name="connsiteY2" fmla="*/ 448608 h 448608"/>
              <a:gd name="connsiteX3" fmla="*/ 0 w 930410"/>
              <a:gd name="connsiteY3" fmla="*/ 448608 h 448608"/>
              <a:gd name="connsiteX4" fmla="*/ 0 w 930410"/>
              <a:gd name="connsiteY4" fmla="*/ 0 h 448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410" h="448608">
                <a:moveTo>
                  <a:pt x="0" y="0"/>
                </a:moveTo>
                <a:lnTo>
                  <a:pt x="930410" y="0"/>
                </a:lnTo>
                <a:lnTo>
                  <a:pt x="930410" y="448608"/>
                </a:lnTo>
                <a:lnTo>
                  <a:pt x="0" y="4486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81280" bIns="0" numCol="1" spcCol="1270" anchor="ctr" anchorCtr="0">
            <a:noAutofit/>
          </a:bodyPr>
          <a:lstStyle/>
          <a:p>
            <a:pPr lvl="0" algn="r" defTabSz="1422400">
              <a:lnSpc>
                <a:spcPct val="90000"/>
              </a:lnSpc>
              <a:spcBef>
                <a:spcPct val="0"/>
              </a:spcBef>
              <a:spcAft>
                <a:spcPct val="35000"/>
              </a:spcAft>
            </a:pPr>
            <a:endParaRPr lang="de-DE" sz="3200" kern="1200" dirty="0"/>
          </a:p>
        </p:txBody>
      </p:sp>
      <p:sp>
        <p:nvSpPr>
          <p:cNvPr id="67" name="Rechteck 66"/>
          <p:cNvSpPr/>
          <p:nvPr/>
        </p:nvSpPr>
        <p:spPr>
          <a:xfrm rot="17700000">
            <a:off x="1549875" y="646304"/>
            <a:ext cx="930410" cy="4486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68" name="Freihandform 67"/>
          <p:cNvSpPr/>
          <p:nvPr/>
        </p:nvSpPr>
        <p:spPr>
          <a:xfrm rot="17700000">
            <a:off x="1481587" y="1895969"/>
            <a:ext cx="930410" cy="448608"/>
          </a:xfrm>
          <a:custGeom>
            <a:avLst/>
            <a:gdLst>
              <a:gd name="connsiteX0" fmla="*/ 0 w 930410"/>
              <a:gd name="connsiteY0" fmla="*/ 0 h 448608"/>
              <a:gd name="connsiteX1" fmla="*/ 930410 w 930410"/>
              <a:gd name="connsiteY1" fmla="*/ 0 h 448608"/>
              <a:gd name="connsiteX2" fmla="*/ 930410 w 930410"/>
              <a:gd name="connsiteY2" fmla="*/ 448608 h 448608"/>
              <a:gd name="connsiteX3" fmla="*/ 0 w 930410"/>
              <a:gd name="connsiteY3" fmla="*/ 448608 h 448608"/>
              <a:gd name="connsiteX4" fmla="*/ 0 w 930410"/>
              <a:gd name="connsiteY4" fmla="*/ 0 h 448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410" h="448608">
                <a:moveTo>
                  <a:pt x="0" y="0"/>
                </a:moveTo>
                <a:lnTo>
                  <a:pt x="930410" y="0"/>
                </a:lnTo>
                <a:lnTo>
                  <a:pt x="930410" y="448608"/>
                </a:lnTo>
                <a:lnTo>
                  <a:pt x="0" y="4486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81279" bIns="0" numCol="1" spcCol="1270" anchor="ctr" anchorCtr="0">
            <a:noAutofit/>
          </a:bodyPr>
          <a:lstStyle/>
          <a:p>
            <a:pPr lvl="0" algn="r" defTabSz="1422400">
              <a:lnSpc>
                <a:spcPct val="90000"/>
              </a:lnSpc>
              <a:spcBef>
                <a:spcPct val="0"/>
              </a:spcBef>
              <a:spcAft>
                <a:spcPct val="35000"/>
              </a:spcAft>
            </a:pPr>
            <a:endParaRPr lang="de-DE" sz="3200" kern="1200" dirty="0"/>
          </a:p>
        </p:txBody>
      </p:sp>
      <p:sp>
        <p:nvSpPr>
          <p:cNvPr id="69" name="Rechteck 68"/>
          <p:cNvSpPr/>
          <p:nvPr/>
        </p:nvSpPr>
        <p:spPr>
          <a:xfrm rot="17700000">
            <a:off x="2064079" y="646304"/>
            <a:ext cx="930410" cy="4486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0" name="Rad 69"/>
          <p:cNvSpPr/>
          <p:nvPr/>
        </p:nvSpPr>
        <p:spPr>
          <a:xfrm>
            <a:off x="2527760" y="1062833"/>
            <a:ext cx="865216" cy="865216"/>
          </a:xfrm>
          <a:prstGeom prst="donut">
            <a:avLst>
              <a:gd name="adj" fmla="val 20000"/>
            </a:avLst>
          </a:pr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1" name="Freihandform 70"/>
          <p:cNvSpPr/>
          <p:nvPr/>
        </p:nvSpPr>
        <p:spPr>
          <a:xfrm rot="17700000">
            <a:off x="2915364" y="1895969"/>
            <a:ext cx="930410" cy="448608"/>
          </a:xfrm>
          <a:custGeom>
            <a:avLst/>
            <a:gdLst>
              <a:gd name="connsiteX0" fmla="*/ 0 w 930410"/>
              <a:gd name="connsiteY0" fmla="*/ 0 h 448608"/>
              <a:gd name="connsiteX1" fmla="*/ 930410 w 930410"/>
              <a:gd name="connsiteY1" fmla="*/ 0 h 448608"/>
              <a:gd name="connsiteX2" fmla="*/ 930410 w 930410"/>
              <a:gd name="connsiteY2" fmla="*/ 448608 h 448608"/>
              <a:gd name="connsiteX3" fmla="*/ 0 w 930410"/>
              <a:gd name="connsiteY3" fmla="*/ 448608 h 448608"/>
              <a:gd name="connsiteX4" fmla="*/ 0 w 930410"/>
              <a:gd name="connsiteY4" fmla="*/ 0 h 448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410" h="448608">
                <a:moveTo>
                  <a:pt x="0" y="0"/>
                </a:moveTo>
                <a:lnTo>
                  <a:pt x="930410" y="0"/>
                </a:lnTo>
                <a:lnTo>
                  <a:pt x="930410" y="448608"/>
                </a:lnTo>
                <a:lnTo>
                  <a:pt x="0" y="4486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81279" bIns="0" numCol="1" spcCol="1270" anchor="ctr" anchorCtr="0">
            <a:noAutofit/>
          </a:bodyPr>
          <a:lstStyle/>
          <a:p>
            <a:pPr lvl="0" algn="r" defTabSz="1422400">
              <a:lnSpc>
                <a:spcPct val="90000"/>
              </a:lnSpc>
              <a:spcBef>
                <a:spcPct val="0"/>
              </a:spcBef>
              <a:spcAft>
                <a:spcPct val="35000"/>
              </a:spcAft>
            </a:pPr>
            <a:endParaRPr lang="de-DE" sz="3200" kern="1200" dirty="0"/>
          </a:p>
        </p:txBody>
      </p:sp>
      <p:sp>
        <p:nvSpPr>
          <p:cNvPr id="72" name="Rechteck 71"/>
          <p:cNvSpPr/>
          <p:nvPr/>
        </p:nvSpPr>
        <p:spPr>
          <a:xfrm rot="17700000">
            <a:off x="3497856" y="646304"/>
            <a:ext cx="930410" cy="4486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3" name="Freihandform 72"/>
          <p:cNvSpPr/>
          <p:nvPr/>
        </p:nvSpPr>
        <p:spPr>
          <a:xfrm rot="17700000">
            <a:off x="3429568" y="1895969"/>
            <a:ext cx="930410" cy="448608"/>
          </a:xfrm>
          <a:custGeom>
            <a:avLst/>
            <a:gdLst>
              <a:gd name="connsiteX0" fmla="*/ 0 w 930410"/>
              <a:gd name="connsiteY0" fmla="*/ 0 h 448608"/>
              <a:gd name="connsiteX1" fmla="*/ 930410 w 930410"/>
              <a:gd name="connsiteY1" fmla="*/ 0 h 448608"/>
              <a:gd name="connsiteX2" fmla="*/ 930410 w 930410"/>
              <a:gd name="connsiteY2" fmla="*/ 448608 h 448608"/>
              <a:gd name="connsiteX3" fmla="*/ 0 w 930410"/>
              <a:gd name="connsiteY3" fmla="*/ 448608 h 448608"/>
              <a:gd name="connsiteX4" fmla="*/ 0 w 930410"/>
              <a:gd name="connsiteY4" fmla="*/ 0 h 448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410" h="448608">
                <a:moveTo>
                  <a:pt x="0" y="0"/>
                </a:moveTo>
                <a:lnTo>
                  <a:pt x="930410" y="0"/>
                </a:lnTo>
                <a:lnTo>
                  <a:pt x="930410" y="448608"/>
                </a:lnTo>
                <a:lnTo>
                  <a:pt x="0" y="4486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 rIns="81280" bIns="0" numCol="1" spcCol="1270" anchor="ctr" anchorCtr="0">
            <a:noAutofit/>
          </a:bodyPr>
          <a:lstStyle/>
          <a:p>
            <a:pPr lvl="0" algn="r" defTabSz="1422400">
              <a:lnSpc>
                <a:spcPct val="90000"/>
              </a:lnSpc>
              <a:spcBef>
                <a:spcPct val="0"/>
              </a:spcBef>
              <a:spcAft>
                <a:spcPct val="35000"/>
              </a:spcAft>
            </a:pPr>
            <a:endParaRPr lang="de-DE" sz="3200" kern="1200" dirty="0"/>
          </a:p>
        </p:txBody>
      </p:sp>
      <p:sp>
        <p:nvSpPr>
          <p:cNvPr id="74" name="Rechteck 73"/>
          <p:cNvSpPr/>
          <p:nvPr/>
        </p:nvSpPr>
        <p:spPr>
          <a:xfrm rot="17700000">
            <a:off x="4012060" y="646304"/>
            <a:ext cx="930410" cy="4486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5" name="Freihandform 74"/>
          <p:cNvSpPr/>
          <p:nvPr/>
        </p:nvSpPr>
        <p:spPr>
          <a:xfrm rot="17700000">
            <a:off x="3943772" y="1895969"/>
            <a:ext cx="930410" cy="448608"/>
          </a:xfrm>
          <a:custGeom>
            <a:avLst/>
            <a:gdLst>
              <a:gd name="connsiteX0" fmla="*/ 0 w 930410"/>
              <a:gd name="connsiteY0" fmla="*/ 0 h 448608"/>
              <a:gd name="connsiteX1" fmla="*/ 930410 w 930410"/>
              <a:gd name="connsiteY1" fmla="*/ 0 h 448608"/>
              <a:gd name="connsiteX2" fmla="*/ 930410 w 930410"/>
              <a:gd name="connsiteY2" fmla="*/ 448608 h 448608"/>
              <a:gd name="connsiteX3" fmla="*/ 0 w 930410"/>
              <a:gd name="connsiteY3" fmla="*/ 448608 h 448608"/>
              <a:gd name="connsiteX4" fmla="*/ 0 w 930410"/>
              <a:gd name="connsiteY4" fmla="*/ 0 h 448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410" h="448608">
                <a:moveTo>
                  <a:pt x="0" y="0"/>
                </a:moveTo>
                <a:lnTo>
                  <a:pt x="930410" y="0"/>
                </a:lnTo>
                <a:lnTo>
                  <a:pt x="930410" y="448608"/>
                </a:lnTo>
                <a:lnTo>
                  <a:pt x="0" y="4486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81280" bIns="-1" numCol="1" spcCol="1270" anchor="ctr" anchorCtr="0">
            <a:noAutofit/>
          </a:bodyPr>
          <a:lstStyle/>
          <a:p>
            <a:pPr lvl="0" algn="r" defTabSz="1422400">
              <a:lnSpc>
                <a:spcPct val="90000"/>
              </a:lnSpc>
              <a:spcBef>
                <a:spcPct val="0"/>
              </a:spcBef>
              <a:spcAft>
                <a:spcPct val="35000"/>
              </a:spcAft>
            </a:pPr>
            <a:endParaRPr lang="de-DE" sz="3200" kern="1200" dirty="0"/>
          </a:p>
        </p:txBody>
      </p:sp>
      <p:sp>
        <p:nvSpPr>
          <p:cNvPr id="76" name="Rechteck 75"/>
          <p:cNvSpPr/>
          <p:nvPr/>
        </p:nvSpPr>
        <p:spPr>
          <a:xfrm rot="17700000">
            <a:off x="4526264" y="646304"/>
            <a:ext cx="930410" cy="4486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7" name="Freihandform 76"/>
          <p:cNvSpPr/>
          <p:nvPr/>
        </p:nvSpPr>
        <p:spPr>
          <a:xfrm rot="17700000">
            <a:off x="4457976" y="1895969"/>
            <a:ext cx="930410" cy="448608"/>
          </a:xfrm>
          <a:custGeom>
            <a:avLst/>
            <a:gdLst>
              <a:gd name="connsiteX0" fmla="*/ 0 w 930410"/>
              <a:gd name="connsiteY0" fmla="*/ 0 h 448608"/>
              <a:gd name="connsiteX1" fmla="*/ 930410 w 930410"/>
              <a:gd name="connsiteY1" fmla="*/ 0 h 448608"/>
              <a:gd name="connsiteX2" fmla="*/ 930410 w 930410"/>
              <a:gd name="connsiteY2" fmla="*/ 448608 h 448608"/>
              <a:gd name="connsiteX3" fmla="*/ 0 w 930410"/>
              <a:gd name="connsiteY3" fmla="*/ 448608 h 448608"/>
              <a:gd name="connsiteX4" fmla="*/ 0 w 930410"/>
              <a:gd name="connsiteY4" fmla="*/ 0 h 448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410" h="448608">
                <a:moveTo>
                  <a:pt x="0" y="0"/>
                </a:moveTo>
                <a:lnTo>
                  <a:pt x="930410" y="0"/>
                </a:lnTo>
                <a:lnTo>
                  <a:pt x="930410" y="448608"/>
                </a:lnTo>
                <a:lnTo>
                  <a:pt x="0" y="4486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81280" bIns="0" numCol="1" spcCol="1270" anchor="ctr" anchorCtr="0">
            <a:noAutofit/>
          </a:bodyPr>
          <a:lstStyle/>
          <a:p>
            <a:pPr lvl="0" algn="r" defTabSz="1422400">
              <a:lnSpc>
                <a:spcPct val="90000"/>
              </a:lnSpc>
              <a:spcBef>
                <a:spcPct val="0"/>
              </a:spcBef>
              <a:spcAft>
                <a:spcPct val="35000"/>
              </a:spcAft>
            </a:pPr>
            <a:endParaRPr lang="de-DE" sz="3200" kern="1200" dirty="0"/>
          </a:p>
        </p:txBody>
      </p:sp>
      <p:sp>
        <p:nvSpPr>
          <p:cNvPr id="78" name="Rechteck 77"/>
          <p:cNvSpPr/>
          <p:nvPr/>
        </p:nvSpPr>
        <p:spPr>
          <a:xfrm rot="17700000">
            <a:off x="5040468" y="646304"/>
            <a:ext cx="930410" cy="4486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79" name="Gruppieren 78"/>
          <p:cNvGrpSpPr/>
          <p:nvPr/>
        </p:nvGrpSpPr>
        <p:grpSpPr>
          <a:xfrm>
            <a:off x="958625" y="3191640"/>
            <a:ext cx="449102" cy="449102"/>
            <a:chOff x="5003776" y="1254821"/>
            <a:chExt cx="449102" cy="449102"/>
          </a:xfrm>
        </p:grpSpPr>
        <p:sp>
          <p:nvSpPr>
            <p:cNvPr id="80" name="Ellipse 79"/>
            <p:cNvSpPr/>
            <p:nvPr/>
          </p:nvSpPr>
          <p:spPr>
            <a:xfrm>
              <a:off x="5003776" y="1254821"/>
              <a:ext cx="449102" cy="449102"/>
            </a:xfrm>
            <a:prstGeom prst="ellipse">
              <a:avLst/>
            </a:prstGeom>
            <a:solidFill>
              <a:srgbClr val="005CA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1" name="Textfeld 80"/>
            <p:cNvSpPr txBox="1"/>
            <p:nvPr/>
          </p:nvSpPr>
          <p:spPr>
            <a:xfrm>
              <a:off x="5077332" y="1291607"/>
              <a:ext cx="314030" cy="369332"/>
            </a:xfrm>
            <a:prstGeom prst="rect">
              <a:avLst/>
            </a:prstGeom>
            <a:noFill/>
          </p:spPr>
          <p:txBody>
            <a:bodyPr wrap="square" rtlCol="0">
              <a:spAutoFit/>
            </a:bodyPr>
            <a:lstStyle/>
            <a:p>
              <a:r>
                <a:rPr lang="de-DE" dirty="0">
                  <a:solidFill>
                    <a:srgbClr val="FFFFFF"/>
                  </a:solidFill>
                </a:rPr>
                <a:t>D</a:t>
              </a:r>
            </a:p>
          </p:txBody>
        </p:sp>
      </p:grpSp>
      <p:sp>
        <p:nvSpPr>
          <p:cNvPr id="82" name="Ellipse 81"/>
          <p:cNvSpPr/>
          <p:nvPr/>
        </p:nvSpPr>
        <p:spPr>
          <a:xfrm>
            <a:off x="-332910" y="3197061"/>
            <a:ext cx="449102" cy="449102"/>
          </a:xfrm>
          <a:prstGeom prst="ellipse">
            <a:avLst/>
          </a:prstGeom>
          <a:solidFill>
            <a:srgbClr val="005CA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3" name="Ellipse 82"/>
          <p:cNvSpPr/>
          <p:nvPr/>
        </p:nvSpPr>
        <p:spPr>
          <a:xfrm>
            <a:off x="323202" y="3197981"/>
            <a:ext cx="449102" cy="449102"/>
          </a:xfrm>
          <a:prstGeom prst="ellipse">
            <a:avLst/>
          </a:prstGeom>
          <a:solidFill>
            <a:srgbClr val="005CA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4" name="Textfeld 83"/>
          <p:cNvSpPr txBox="1"/>
          <p:nvPr/>
        </p:nvSpPr>
        <p:spPr>
          <a:xfrm>
            <a:off x="-267204" y="3224190"/>
            <a:ext cx="402241" cy="369332"/>
          </a:xfrm>
          <a:prstGeom prst="rect">
            <a:avLst/>
          </a:prstGeom>
          <a:noFill/>
        </p:spPr>
        <p:txBody>
          <a:bodyPr wrap="square" rtlCol="0">
            <a:spAutoFit/>
          </a:bodyPr>
          <a:lstStyle/>
          <a:p>
            <a:r>
              <a:rPr lang="de-DE" dirty="0">
                <a:solidFill>
                  <a:srgbClr val="FFFFFF"/>
                </a:solidFill>
              </a:rPr>
              <a:t>O</a:t>
            </a:r>
          </a:p>
        </p:txBody>
      </p:sp>
      <p:sp>
        <p:nvSpPr>
          <p:cNvPr id="85" name="Textfeld 84"/>
          <p:cNvSpPr txBox="1"/>
          <p:nvPr/>
        </p:nvSpPr>
        <p:spPr>
          <a:xfrm>
            <a:off x="381757" y="3224190"/>
            <a:ext cx="314030" cy="369332"/>
          </a:xfrm>
          <a:prstGeom prst="rect">
            <a:avLst/>
          </a:prstGeom>
          <a:noFill/>
        </p:spPr>
        <p:txBody>
          <a:bodyPr wrap="square" rtlCol="0">
            <a:spAutoFit/>
          </a:bodyPr>
          <a:lstStyle/>
          <a:p>
            <a:r>
              <a:rPr lang="de-DE" dirty="0">
                <a:solidFill>
                  <a:srgbClr val="FFFFFF"/>
                </a:solidFill>
              </a:rPr>
              <a:t>N</a:t>
            </a:r>
          </a:p>
        </p:txBody>
      </p:sp>
      <p:sp>
        <p:nvSpPr>
          <p:cNvPr id="86" name="Textfeld 85"/>
          <p:cNvSpPr txBox="1"/>
          <p:nvPr/>
        </p:nvSpPr>
        <p:spPr>
          <a:xfrm>
            <a:off x="-164506" y="2067694"/>
            <a:ext cx="1568154" cy="1292662"/>
          </a:xfrm>
          <a:prstGeom prst="rect">
            <a:avLst/>
          </a:prstGeom>
          <a:noFill/>
          <a:ln w="38100">
            <a:noFill/>
          </a:ln>
        </p:spPr>
        <p:txBody>
          <a:bodyPr wrap="square" rtlCol="0">
            <a:spAutoFit/>
          </a:bodyPr>
          <a:lstStyle/>
          <a:p>
            <a:pPr algn="r" defTabSz="685800"/>
            <a:r>
              <a:rPr lang="de-DE" sz="1500" b="1" dirty="0" smtClean="0">
                <a:solidFill>
                  <a:prstClr val="black"/>
                </a:solidFill>
                <a:latin typeface="Calibri" panose="020F0502020204030204"/>
              </a:rPr>
              <a:t>PLB-Info</a:t>
            </a:r>
            <a:r>
              <a:rPr lang="de-DE" sz="1500" dirty="0" smtClean="0">
                <a:solidFill>
                  <a:prstClr val="black"/>
                </a:solidFill>
                <a:latin typeface="Calibri" panose="020F0502020204030204"/>
              </a:rPr>
              <a:t> </a:t>
            </a:r>
            <a:endParaRPr lang="de-DE" sz="1500" dirty="0">
              <a:solidFill>
                <a:prstClr val="black"/>
              </a:solidFill>
              <a:latin typeface="Calibri" panose="020F0502020204030204"/>
            </a:endParaRPr>
          </a:p>
          <a:p>
            <a:pPr algn="r" defTabSz="685800"/>
            <a:r>
              <a:rPr lang="de-DE" sz="1500" dirty="0" smtClean="0">
                <a:solidFill>
                  <a:prstClr val="black"/>
                </a:solidFill>
                <a:latin typeface="Calibri" panose="020F0502020204030204"/>
              </a:rPr>
              <a:t>Vor Beginn des neuen Quartals postalisch</a:t>
            </a:r>
            <a:endParaRPr lang="de-DE" sz="1500" dirty="0">
              <a:solidFill>
                <a:prstClr val="black"/>
              </a:solidFill>
              <a:latin typeface="Calibri" panose="020F0502020204030204"/>
            </a:endParaRPr>
          </a:p>
          <a:p>
            <a:pPr algn="r" defTabSz="685800"/>
            <a:endParaRPr lang="de-DE" dirty="0">
              <a:solidFill>
                <a:prstClr val="black"/>
              </a:solidFill>
              <a:latin typeface="Calibri" panose="020F0502020204030204"/>
            </a:endParaRPr>
          </a:p>
        </p:txBody>
      </p:sp>
      <p:sp>
        <p:nvSpPr>
          <p:cNvPr id="87" name="Ellipse 86"/>
          <p:cNvSpPr/>
          <p:nvPr/>
        </p:nvSpPr>
        <p:spPr>
          <a:xfrm>
            <a:off x="931871" y="3170157"/>
            <a:ext cx="500717" cy="4945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8" name="Ellipse 87"/>
          <p:cNvSpPr/>
          <p:nvPr/>
        </p:nvSpPr>
        <p:spPr>
          <a:xfrm>
            <a:off x="6180366" y="3165814"/>
            <a:ext cx="500717" cy="4945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85459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60" grpId="0" animBg="1"/>
      <p:bldP spid="86" grpId="0"/>
      <p:bldP spid="87" grpId="0" animBg="1"/>
      <p:bldP spid="8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3"/>
          </p:nvPr>
        </p:nvSpPr>
        <p:spPr/>
        <p:txBody>
          <a:bodyPr>
            <a:normAutofit fontScale="92500" lnSpcReduction="10000"/>
          </a:bodyPr>
          <a:lstStyle/>
          <a:p>
            <a:r>
              <a:rPr lang="de-DE" dirty="0" smtClean="0"/>
              <a:t>honorarbescheid</a:t>
            </a:r>
            <a:endParaRPr lang="de-DE" dirty="0"/>
          </a:p>
        </p:txBody>
      </p:sp>
      <p:sp>
        <p:nvSpPr>
          <p:cNvPr id="8" name="Titel 1"/>
          <p:cNvSpPr>
            <a:spLocks noGrp="1"/>
          </p:cNvSpPr>
          <p:nvPr>
            <p:ph type="title"/>
          </p:nvPr>
        </p:nvSpPr>
        <p:spPr>
          <a:xfrm>
            <a:off x="323528" y="205979"/>
            <a:ext cx="8424936" cy="421555"/>
          </a:xfrm>
        </p:spPr>
        <p:txBody>
          <a:bodyPr>
            <a:normAutofit/>
          </a:bodyPr>
          <a:lstStyle/>
          <a:p>
            <a:r>
              <a:rPr lang="de-DE" sz="1800" dirty="0" smtClean="0"/>
              <a:t>Honorarbescheid</a:t>
            </a:r>
            <a:endParaRPr lang="de-DE" sz="1800" dirty="0"/>
          </a:p>
        </p:txBody>
      </p:sp>
      <p:sp>
        <p:nvSpPr>
          <p:cNvPr id="9" name="Rad 8"/>
          <p:cNvSpPr/>
          <p:nvPr/>
        </p:nvSpPr>
        <p:spPr>
          <a:xfrm>
            <a:off x="1403648" y="3954988"/>
            <a:ext cx="450872" cy="419214"/>
          </a:xfrm>
          <a:prstGeom prst="donut">
            <a:avLst>
              <a:gd name="adj" fmla="val 20000"/>
            </a:avLst>
          </a:pr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1" name="Freihandform 20"/>
          <p:cNvSpPr/>
          <p:nvPr/>
        </p:nvSpPr>
        <p:spPr>
          <a:xfrm rot="17700000">
            <a:off x="4201037" y="3843369"/>
            <a:ext cx="930410" cy="448608"/>
          </a:xfrm>
          <a:custGeom>
            <a:avLst/>
            <a:gdLst>
              <a:gd name="connsiteX0" fmla="*/ 0 w 930410"/>
              <a:gd name="connsiteY0" fmla="*/ 0 h 448608"/>
              <a:gd name="connsiteX1" fmla="*/ 930410 w 930410"/>
              <a:gd name="connsiteY1" fmla="*/ 0 h 448608"/>
              <a:gd name="connsiteX2" fmla="*/ 930410 w 930410"/>
              <a:gd name="connsiteY2" fmla="*/ 448608 h 448608"/>
              <a:gd name="connsiteX3" fmla="*/ 0 w 930410"/>
              <a:gd name="connsiteY3" fmla="*/ 448608 h 448608"/>
              <a:gd name="connsiteX4" fmla="*/ 0 w 930410"/>
              <a:gd name="connsiteY4" fmla="*/ 0 h 448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410" h="448608">
                <a:moveTo>
                  <a:pt x="0" y="0"/>
                </a:moveTo>
                <a:lnTo>
                  <a:pt x="930410" y="0"/>
                </a:lnTo>
                <a:lnTo>
                  <a:pt x="930410" y="448608"/>
                </a:lnTo>
                <a:lnTo>
                  <a:pt x="0" y="4486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 rIns="81279" bIns="0" numCol="1" spcCol="1270" anchor="ctr" anchorCtr="0">
            <a:noAutofit/>
          </a:bodyPr>
          <a:lstStyle/>
          <a:p>
            <a:pPr lvl="0" algn="r" defTabSz="1422400">
              <a:lnSpc>
                <a:spcPct val="90000"/>
              </a:lnSpc>
              <a:spcBef>
                <a:spcPct val="0"/>
              </a:spcBef>
              <a:spcAft>
                <a:spcPct val="35000"/>
              </a:spcAft>
            </a:pPr>
            <a:endParaRPr lang="de-DE" sz="3200" kern="1200" dirty="0"/>
          </a:p>
        </p:txBody>
      </p:sp>
      <p:sp>
        <p:nvSpPr>
          <p:cNvPr id="24" name="Freihandform 23"/>
          <p:cNvSpPr/>
          <p:nvPr/>
        </p:nvSpPr>
        <p:spPr>
          <a:xfrm rot="17700000">
            <a:off x="4715241" y="3843369"/>
            <a:ext cx="930410" cy="448608"/>
          </a:xfrm>
          <a:custGeom>
            <a:avLst/>
            <a:gdLst>
              <a:gd name="connsiteX0" fmla="*/ 0 w 930410"/>
              <a:gd name="connsiteY0" fmla="*/ 0 h 448608"/>
              <a:gd name="connsiteX1" fmla="*/ 930410 w 930410"/>
              <a:gd name="connsiteY1" fmla="*/ 0 h 448608"/>
              <a:gd name="connsiteX2" fmla="*/ 930410 w 930410"/>
              <a:gd name="connsiteY2" fmla="*/ 448608 h 448608"/>
              <a:gd name="connsiteX3" fmla="*/ 0 w 930410"/>
              <a:gd name="connsiteY3" fmla="*/ 448608 h 448608"/>
              <a:gd name="connsiteX4" fmla="*/ 0 w 930410"/>
              <a:gd name="connsiteY4" fmla="*/ 0 h 448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410" h="448608">
                <a:moveTo>
                  <a:pt x="0" y="0"/>
                </a:moveTo>
                <a:lnTo>
                  <a:pt x="930410" y="0"/>
                </a:lnTo>
                <a:lnTo>
                  <a:pt x="930410" y="448608"/>
                </a:lnTo>
                <a:lnTo>
                  <a:pt x="0" y="4486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81280" bIns="0" numCol="1" spcCol="1270" anchor="ctr" anchorCtr="0">
            <a:noAutofit/>
          </a:bodyPr>
          <a:lstStyle/>
          <a:p>
            <a:pPr lvl="0" algn="r" defTabSz="1422400">
              <a:lnSpc>
                <a:spcPct val="90000"/>
              </a:lnSpc>
              <a:spcBef>
                <a:spcPct val="0"/>
              </a:spcBef>
              <a:spcAft>
                <a:spcPct val="35000"/>
              </a:spcAft>
            </a:pPr>
            <a:endParaRPr lang="de-DE" sz="3200" kern="1200" dirty="0"/>
          </a:p>
        </p:txBody>
      </p:sp>
      <p:sp>
        <p:nvSpPr>
          <p:cNvPr id="27" name="Freihandform 26"/>
          <p:cNvSpPr/>
          <p:nvPr/>
        </p:nvSpPr>
        <p:spPr>
          <a:xfrm rot="17700000">
            <a:off x="5229445" y="3843369"/>
            <a:ext cx="930410" cy="448608"/>
          </a:xfrm>
          <a:custGeom>
            <a:avLst/>
            <a:gdLst>
              <a:gd name="connsiteX0" fmla="*/ 0 w 930410"/>
              <a:gd name="connsiteY0" fmla="*/ 0 h 448608"/>
              <a:gd name="connsiteX1" fmla="*/ 930410 w 930410"/>
              <a:gd name="connsiteY1" fmla="*/ 0 h 448608"/>
              <a:gd name="connsiteX2" fmla="*/ 930410 w 930410"/>
              <a:gd name="connsiteY2" fmla="*/ 448608 h 448608"/>
              <a:gd name="connsiteX3" fmla="*/ 0 w 930410"/>
              <a:gd name="connsiteY3" fmla="*/ 448608 h 448608"/>
              <a:gd name="connsiteX4" fmla="*/ 0 w 930410"/>
              <a:gd name="connsiteY4" fmla="*/ 0 h 448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410" h="448608">
                <a:moveTo>
                  <a:pt x="0" y="0"/>
                </a:moveTo>
                <a:lnTo>
                  <a:pt x="930410" y="0"/>
                </a:lnTo>
                <a:lnTo>
                  <a:pt x="930410" y="448608"/>
                </a:lnTo>
                <a:lnTo>
                  <a:pt x="0" y="4486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81279" bIns="0" numCol="1" spcCol="1270" anchor="ctr" anchorCtr="0">
            <a:noAutofit/>
          </a:bodyPr>
          <a:lstStyle/>
          <a:p>
            <a:pPr lvl="0" algn="r" defTabSz="1422400">
              <a:lnSpc>
                <a:spcPct val="90000"/>
              </a:lnSpc>
              <a:spcBef>
                <a:spcPct val="0"/>
              </a:spcBef>
              <a:spcAft>
                <a:spcPct val="35000"/>
              </a:spcAft>
            </a:pPr>
            <a:endParaRPr lang="de-DE" sz="3200" kern="1200" dirty="0"/>
          </a:p>
        </p:txBody>
      </p:sp>
      <p:sp>
        <p:nvSpPr>
          <p:cNvPr id="32" name="Freihandform 31"/>
          <p:cNvSpPr/>
          <p:nvPr/>
        </p:nvSpPr>
        <p:spPr>
          <a:xfrm rot="17700000">
            <a:off x="6663222" y="3843369"/>
            <a:ext cx="930410" cy="448608"/>
          </a:xfrm>
          <a:custGeom>
            <a:avLst/>
            <a:gdLst>
              <a:gd name="connsiteX0" fmla="*/ 0 w 930410"/>
              <a:gd name="connsiteY0" fmla="*/ 0 h 448608"/>
              <a:gd name="connsiteX1" fmla="*/ 930410 w 930410"/>
              <a:gd name="connsiteY1" fmla="*/ 0 h 448608"/>
              <a:gd name="connsiteX2" fmla="*/ 930410 w 930410"/>
              <a:gd name="connsiteY2" fmla="*/ 448608 h 448608"/>
              <a:gd name="connsiteX3" fmla="*/ 0 w 930410"/>
              <a:gd name="connsiteY3" fmla="*/ 448608 h 448608"/>
              <a:gd name="connsiteX4" fmla="*/ 0 w 930410"/>
              <a:gd name="connsiteY4" fmla="*/ 0 h 448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410" h="448608">
                <a:moveTo>
                  <a:pt x="0" y="0"/>
                </a:moveTo>
                <a:lnTo>
                  <a:pt x="930410" y="0"/>
                </a:lnTo>
                <a:lnTo>
                  <a:pt x="930410" y="448608"/>
                </a:lnTo>
                <a:lnTo>
                  <a:pt x="0" y="4486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81279" bIns="0" numCol="1" spcCol="1270" anchor="ctr" anchorCtr="0">
            <a:noAutofit/>
          </a:bodyPr>
          <a:lstStyle/>
          <a:p>
            <a:pPr lvl="0" algn="r" defTabSz="1422400">
              <a:lnSpc>
                <a:spcPct val="90000"/>
              </a:lnSpc>
              <a:spcBef>
                <a:spcPct val="0"/>
              </a:spcBef>
              <a:spcAft>
                <a:spcPct val="35000"/>
              </a:spcAft>
            </a:pPr>
            <a:endParaRPr lang="de-DE" sz="3200" kern="1200" dirty="0"/>
          </a:p>
        </p:txBody>
      </p:sp>
      <p:sp>
        <p:nvSpPr>
          <p:cNvPr id="35" name="Freihandform 34"/>
          <p:cNvSpPr/>
          <p:nvPr/>
        </p:nvSpPr>
        <p:spPr>
          <a:xfrm rot="17700000">
            <a:off x="7177426" y="3843369"/>
            <a:ext cx="930410" cy="448608"/>
          </a:xfrm>
          <a:custGeom>
            <a:avLst/>
            <a:gdLst>
              <a:gd name="connsiteX0" fmla="*/ 0 w 930410"/>
              <a:gd name="connsiteY0" fmla="*/ 0 h 448608"/>
              <a:gd name="connsiteX1" fmla="*/ 930410 w 930410"/>
              <a:gd name="connsiteY1" fmla="*/ 0 h 448608"/>
              <a:gd name="connsiteX2" fmla="*/ 930410 w 930410"/>
              <a:gd name="connsiteY2" fmla="*/ 448608 h 448608"/>
              <a:gd name="connsiteX3" fmla="*/ 0 w 930410"/>
              <a:gd name="connsiteY3" fmla="*/ 448608 h 448608"/>
              <a:gd name="connsiteX4" fmla="*/ 0 w 930410"/>
              <a:gd name="connsiteY4" fmla="*/ 0 h 448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410" h="448608">
                <a:moveTo>
                  <a:pt x="0" y="0"/>
                </a:moveTo>
                <a:lnTo>
                  <a:pt x="930410" y="0"/>
                </a:lnTo>
                <a:lnTo>
                  <a:pt x="930410" y="448608"/>
                </a:lnTo>
                <a:lnTo>
                  <a:pt x="0" y="4486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 rIns="81280" bIns="0" numCol="1" spcCol="1270" anchor="ctr" anchorCtr="0">
            <a:noAutofit/>
          </a:bodyPr>
          <a:lstStyle/>
          <a:p>
            <a:pPr lvl="0" algn="r" defTabSz="1422400">
              <a:lnSpc>
                <a:spcPct val="90000"/>
              </a:lnSpc>
              <a:spcBef>
                <a:spcPct val="0"/>
              </a:spcBef>
              <a:spcAft>
                <a:spcPct val="35000"/>
              </a:spcAft>
            </a:pPr>
            <a:endParaRPr lang="de-DE" sz="3200" kern="1200" dirty="0"/>
          </a:p>
        </p:txBody>
      </p:sp>
      <p:sp>
        <p:nvSpPr>
          <p:cNvPr id="38" name="Freihandform 37"/>
          <p:cNvSpPr/>
          <p:nvPr/>
        </p:nvSpPr>
        <p:spPr>
          <a:xfrm rot="17700000">
            <a:off x="7691630" y="3843369"/>
            <a:ext cx="930410" cy="448608"/>
          </a:xfrm>
          <a:custGeom>
            <a:avLst/>
            <a:gdLst>
              <a:gd name="connsiteX0" fmla="*/ 0 w 930410"/>
              <a:gd name="connsiteY0" fmla="*/ 0 h 448608"/>
              <a:gd name="connsiteX1" fmla="*/ 930410 w 930410"/>
              <a:gd name="connsiteY1" fmla="*/ 0 h 448608"/>
              <a:gd name="connsiteX2" fmla="*/ 930410 w 930410"/>
              <a:gd name="connsiteY2" fmla="*/ 448608 h 448608"/>
              <a:gd name="connsiteX3" fmla="*/ 0 w 930410"/>
              <a:gd name="connsiteY3" fmla="*/ 448608 h 448608"/>
              <a:gd name="connsiteX4" fmla="*/ 0 w 930410"/>
              <a:gd name="connsiteY4" fmla="*/ 0 h 448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410" h="448608">
                <a:moveTo>
                  <a:pt x="0" y="0"/>
                </a:moveTo>
                <a:lnTo>
                  <a:pt x="930410" y="0"/>
                </a:lnTo>
                <a:lnTo>
                  <a:pt x="930410" y="448608"/>
                </a:lnTo>
                <a:lnTo>
                  <a:pt x="0" y="4486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81280" bIns="-1" numCol="1" spcCol="1270" anchor="ctr" anchorCtr="0">
            <a:noAutofit/>
          </a:bodyPr>
          <a:lstStyle/>
          <a:p>
            <a:pPr lvl="0" algn="r" defTabSz="1422400">
              <a:lnSpc>
                <a:spcPct val="90000"/>
              </a:lnSpc>
              <a:spcBef>
                <a:spcPct val="0"/>
              </a:spcBef>
              <a:spcAft>
                <a:spcPct val="35000"/>
              </a:spcAft>
            </a:pPr>
            <a:endParaRPr lang="de-DE" sz="3200" kern="1200" dirty="0"/>
          </a:p>
        </p:txBody>
      </p:sp>
      <p:sp>
        <p:nvSpPr>
          <p:cNvPr id="41" name="Freihandform 40"/>
          <p:cNvSpPr/>
          <p:nvPr/>
        </p:nvSpPr>
        <p:spPr>
          <a:xfrm rot="17700000">
            <a:off x="8205834" y="3843369"/>
            <a:ext cx="930410" cy="448608"/>
          </a:xfrm>
          <a:custGeom>
            <a:avLst/>
            <a:gdLst>
              <a:gd name="connsiteX0" fmla="*/ 0 w 930410"/>
              <a:gd name="connsiteY0" fmla="*/ 0 h 448608"/>
              <a:gd name="connsiteX1" fmla="*/ 930410 w 930410"/>
              <a:gd name="connsiteY1" fmla="*/ 0 h 448608"/>
              <a:gd name="connsiteX2" fmla="*/ 930410 w 930410"/>
              <a:gd name="connsiteY2" fmla="*/ 448608 h 448608"/>
              <a:gd name="connsiteX3" fmla="*/ 0 w 930410"/>
              <a:gd name="connsiteY3" fmla="*/ 448608 h 448608"/>
              <a:gd name="connsiteX4" fmla="*/ 0 w 930410"/>
              <a:gd name="connsiteY4" fmla="*/ 0 h 448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410" h="448608">
                <a:moveTo>
                  <a:pt x="0" y="0"/>
                </a:moveTo>
                <a:lnTo>
                  <a:pt x="930410" y="0"/>
                </a:lnTo>
                <a:lnTo>
                  <a:pt x="930410" y="448608"/>
                </a:lnTo>
                <a:lnTo>
                  <a:pt x="0" y="4486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81280" bIns="0" numCol="1" spcCol="1270" anchor="ctr" anchorCtr="0">
            <a:noAutofit/>
          </a:bodyPr>
          <a:lstStyle/>
          <a:p>
            <a:pPr lvl="0" algn="r" defTabSz="1422400">
              <a:lnSpc>
                <a:spcPct val="90000"/>
              </a:lnSpc>
              <a:spcBef>
                <a:spcPct val="0"/>
              </a:spcBef>
              <a:spcAft>
                <a:spcPct val="35000"/>
              </a:spcAft>
            </a:pPr>
            <a:endParaRPr lang="de-DE" sz="3200" kern="1200" dirty="0"/>
          </a:p>
        </p:txBody>
      </p:sp>
      <p:sp>
        <p:nvSpPr>
          <p:cNvPr id="63" name="Rechteck 62"/>
          <p:cNvSpPr/>
          <p:nvPr/>
        </p:nvSpPr>
        <p:spPr>
          <a:xfrm rot="17700000">
            <a:off x="521466" y="646304"/>
            <a:ext cx="930410" cy="4486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65" name="Rechteck 64"/>
          <p:cNvSpPr/>
          <p:nvPr/>
        </p:nvSpPr>
        <p:spPr>
          <a:xfrm rot="17700000">
            <a:off x="1035671" y="646304"/>
            <a:ext cx="930410" cy="4486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67" name="Rechteck 66"/>
          <p:cNvSpPr/>
          <p:nvPr/>
        </p:nvSpPr>
        <p:spPr>
          <a:xfrm rot="17700000">
            <a:off x="1549875" y="646304"/>
            <a:ext cx="930410" cy="4486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69" name="Rechteck 68"/>
          <p:cNvSpPr/>
          <p:nvPr/>
        </p:nvSpPr>
        <p:spPr>
          <a:xfrm rot="17700000">
            <a:off x="2064079" y="646304"/>
            <a:ext cx="930410" cy="4486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2" name="Rechteck 71"/>
          <p:cNvSpPr/>
          <p:nvPr/>
        </p:nvSpPr>
        <p:spPr>
          <a:xfrm rot="17700000">
            <a:off x="3497856" y="646304"/>
            <a:ext cx="930410" cy="4486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4" name="Rechteck 73"/>
          <p:cNvSpPr/>
          <p:nvPr/>
        </p:nvSpPr>
        <p:spPr>
          <a:xfrm rot="17700000">
            <a:off x="4012060" y="646304"/>
            <a:ext cx="930410" cy="4486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8" name="Rechteck 77"/>
          <p:cNvSpPr/>
          <p:nvPr/>
        </p:nvSpPr>
        <p:spPr>
          <a:xfrm rot="17700000">
            <a:off x="5040468" y="646304"/>
            <a:ext cx="930410" cy="4486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Tree>
    <p:extLst>
      <p:ext uri="{BB962C8B-B14F-4D97-AF65-F5344CB8AC3E}">
        <p14:creationId xmlns:p14="http://schemas.microsoft.com/office/powerpoint/2010/main" val="2302323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82720" y="205980"/>
            <a:ext cx="8365744" cy="421555"/>
          </a:xfrm>
        </p:spPr>
        <p:txBody>
          <a:bodyPr>
            <a:normAutofit/>
          </a:bodyPr>
          <a:lstStyle/>
          <a:p>
            <a:r>
              <a:rPr lang="de-DE" sz="1800" dirty="0" smtClean="0"/>
              <a:t>Honorarbescheid – Ihre </a:t>
            </a:r>
            <a:r>
              <a:rPr lang="de-DE" sz="1800" dirty="0" err="1" smtClean="0"/>
              <a:t>Ansprechpartner:innen</a:t>
            </a:r>
            <a:endParaRPr lang="de-DE" sz="1800" dirty="0"/>
          </a:p>
        </p:txBody>
      </p:sp>
      <p:sp>
        <p:nvSpPr>
          <p:cNvPr id="5" name="Inhaltsplatzhalter 4"/>
          <p:cNvSpPr>
            <a:spLocks noGrp="1"/>
          </p:cNvSpPr>
          <p:nvPr>
            <p:ph idx="13"/>
          </p:nvPr>
        </p:nvSpPr>
        <p:spPr/>
        <p:txBody>
          <a:bodyPr>
            <a:normAutofit fontScale="92500" lnSpcReduction="10000"/>
          </a:bodyPr>
          <a:lstStyle/>
          <a:p>
            <a:r>
              <a:rPr lang="de-DE" dirty="0" smtClean="0"/>
              <a:t>honorarbescheid</a:t>
            </a:r>
            <a:endParaRPr lang="de-DE" dirty="0"/>
          </a:p>
        </p:txBody>
      </p:sp>
      <p:sp>
        <p:nvSpPr>
          <p:cNvPr id="9" name="Textfeld 8"/>
          <p:cNvSpPr txBox="1"/>
          <p:nvPr/>
        </p:nvSpPr>
        <p:spPr>
          <a:xfrm>
            <a:off x="5364088" y="2642885"/>
            <a:ext cx="3456384" cy="1585049"/>
          </a:xfrm>
          <a:prstGeom prst="rect">
            <a:avLst/>
          </a:prstGeom>
          <a:noFill/>
        </p:spPr>
        <p:txBody>
          <a:bodyPr wrap="square" rtlCol="0">
            <a:spAutoFit/>
          </a:bodyPr>
          <a:lstStyle/>
          <a:p>
            <a:pPr defTabSz="914378">
              <a:spcBef>
                <a:spcPts val="600"/>
              </a:spcBef>
            </a:pPr>
            <a:r>
              <a:rPr lang="de-DE" sz="1200" b="1" dirty="0" smtClean="0">
                <a:solidFill>
                  <a:schemeClr val="accent5"/>
                </a:solidFill>
                <a:latin typeface="Arial" panose="020B0604020202020204" pitchFamily="34" charset="0"/>
                <a:cs typeface="Arial" panose="020B0604020202020204" pitchFamily="34" charset="0"/>
              </a:rPr>
              <a:t>Abrechnungsprüfung</a:t>
            </a:r>
          </a:p>
          <a:p>
            <a:pPr defTabSz="914378">
              <a:spcBef>
                <a:spcPts val="600"/>
              </a:spcBef>
            </a:pPr>
            <a:r>
              <a:rPr lang="de-DE" sz="1200" dirty="0" smtClean="0">
                <a:solidFill>
                  <a:srgbClr val="003399"/>
                </a:solidFill>
                <a:latin typeface="Arial" panose="020B0604020202020204" pitchFamily="34" charset="0"/>
                <a:cs typeface="Arial" panose="020B0604020202020204" pitchFamily="34" charset="0"/>
              </a:rPr>
              <a:t>Sekretariat Abrechnungsprüfung</a:t>
            </a:r>
          </a:p>
          <a:p>
            <a:pPr defTabSz="914378">
              <a:spcBef>
                <a:spcPts val="600"/>
              </a:spcBef>
            </a:pPr>
            <a:r>
              <a:rPr lang="de-DE" sz="1200" dirty="0" smtClean="0">
                <a:solidFill>
                  <a:srgbClr val="003399"/>
                </a:solidFill>
                <a:latin typeface="Arial" panose="020B0604020202020204" pitchFamily="34" charset="0"/>
                <a:cs typeface="Arial" panose="020B0604020202020204" pitchFamily="34" charset="0"/>
              </a:rPr>
              <a:t>Durchwahl: -373</a:t>
            </a:r>
            <a:endParaRPr lang="de-DE" sz="1200" dirty="0">
              <a:solidFill>
                <a:srgbClr val="003399"/>
              </a:solidFill>
              <a:latin typeface="Arial" panose="020B0604020202020204" pitchFamily="34" charset="0"/>
              <a:cs typeface="Arial" panose="020B0604020202020204" pitchFamily="34" charset="0"/>
            </a:endParaRPr>
          </a:p>
          <a:p>
            <a:pPr defTabSz="914378">
              <a:spcBef>
                <a:spcPts val="600"/>
              </a:spcBef>
            </a:pPr>
            <a:r>
              <a:rPr lang="de-DE" sz="1200" dirty="0">
                <a:solidFill>
                  <a:schemeClr val="accent1">
                    <a:lumMod val="40000"/>
                    <a:lumOff val="60000"/>
                  </a:schemeClr>
                </a:solidFill>
                <a:latin typeface="Arial" panose="020B0604020202020204" pitchFamily="34" charset="0"/>
                <a:cs typeface="Arial" panose="020B0604020202020204" pitchFamily="34" charset="0"/>
                <a:hlinkClick r:id="rId3"/>
              </a:rPr>
              <a:t>a</a:t>
            </a:r>
            <a:r>
              <a:rPr lang="de-DE" sz="1200" dirty="0" smtClean="0">
                <a:solidFill>
                  <a:schemeClr val="accent1">
                    <a:lumMod val="40000"/>
                    <a:lumOff val="60000"/>
                  </a:schemeClr>
                </a:solidFill>
                <a:latin typeface="Arial" panose="020B0604020202020204" pitchFamily="34" charset="0"/>
                <a:cs typeface="Arial" panose="020B0604020202020204" pitchFamily="34" charset="0"/>
                <a:hlinkClick r:id="rId3"/>
              </a:rPr>
              <a:t>brechnungspruefung-sekretariat@kvhh.de</a:t>
            </a:r>
            <a:endParaRPr lang="de-DE" sz="1200" dirty="0" smtClean="0">
              <a:solidFill>
                <a:schemeClr val="accent1">
                  <a:lumMod val="40000"/>
                  <a:lumOff val="60000"/>
                </a:schemeClr>
              </a:solidFill>
              <a:latin typeface="Arial" panose="020B0604020202020204" pitchFamily="34" charset="0"/>
              <a:cs typeface="Arial" panose="020B0604020202020204" pitchFamily="34" charset="0"/>
            </a:endParaRPr>
          </a:p>
          <a:p>
            <a:pPr defTabSz="914378">
              <a:spcBef>
                <a:spcPts val="600"/>
              </a:spcBef>
            </a:pPr>
            <a:endParaRPr lang="de-DE" sz="1200" dirty="0" smtClean="0">
              <a:solidFill>
                <a:schemeClr val="accent1">
                  <a:lumMod val="40000"/>
                  <a:lumOff val="60000"/>
                </a:schemeClr>
              </a:solidFill>
              <a:latin typeface="Arial" panose="020B0604020202020204" pitchFamily="34" charset="0"/>
              <a:cs typeface="Arial" panose="020B0604020202020204" pitchFamily="34" charset="0"/>
            </a:endParaRPr>
          </a:p>
          <a:p>
            <a:pPr defTabSz="914378">
              <a:spcBef>
                <a:spcPts val="600"/>
              </a:spcBef>
            </a:pPr>
            <a:endParaRPr lang="de-DE" sz="1200" dirty="0">
              <a:solidFill>
                <a:srgbClr val="003399"/>
              </a:solidFill>
              <a:latin typeface="Arial" panose="020B0604020202020204" pitchFamily="34" charset="0"/>
              <a:cs typeface="Arial" panose="020B0604020202020204" pitchFamily="34" charset="0"/>
            </a:endParaRPr>
          </a:p>
        </p:txBody>
      </p:sp>
      <p:sp>
        <p:nvSpPr>
          <p:cNvPr id="11" name="Textfeld 10"/>
          <p:cNvSpPr txBox="1"/>
          <p:nvPr/>
        </p:nvSpPr>
        <p:spPr>
          <a:xfrm>
            <a:off x="827584" y="1075842"/>
            <a:ext cx="5112568" cy="1272143"/>
          </a:xfrm>
          <a:prstGeom prst="rect">
            <a:avLst/>
          </a:prstGeom>
          <a:noFill/>
        </p:spPr>
        <p:txBody>
          <a:bodyPr wrap="square" rtlCol="0">
            <a:spAutoFit/>
          </a:bodyPr>
          <a:lstStyle/>
          <a:p>
            <a:pPr>
              <a:spcBef>
                <a:spcPts val="450"/>
              </a:spcBef>
            </a:pPr>
            <a:r>
              <a:rPr lang="de-DE" sz="1200" b="1" dirty="0" smtClean="0">
                <a:solidFill>
                  <a:schemeClr val="accent5"/>
                </a:solidFill>
                <a:latin typeface="Arial" panose="020B0604020202020204" pitchFamily="34" charset="0"/>
                <a:cs typeface="Arial" panose="020B0604020202020204" pitchFamily="34" charset="0"/>
              </a:rPr>
              <a:t>Kontoübersicht</a:t>
            </a:r>
          </a:p>
          <a:p>
            <a:pPr marL="171450" indent="-171450">
              <a:spcBef>
                <a:spcPts val="450"/>
              </a:spcBef>
              <a:buFont typeface="Arial" panose="020B0604020202020204" pitchFamily="34" charset="0"/>
              <a:buChar char="•"/>
            </a:pPr>
            <a:r>
              <a:rPr lang="de-DE" sz="1200" dirty="0" smtClean="0">
                <a:solidFill>
                  <a:srgbClr val="003399"/>
                </a:solidFill>
                <a:latin typeface="Arial" panose="020B0604020202020204" pitchFamily="34" charset="0"/>
                <a:cs typeface="Arial" panose="020B0604020202020204" pitchFamily="34" charset="0"/>
              </a:rPr>
              <a:t>Seite 2 im Honorarbescheid</a:t>
            </a:r>
          </a:p>
          <a:p>
            <a:pPr marL="171450" indent="-171450">
              <a:spcBef>
                <a:spcPts val="450"/>
              </a:spcBef>
              <a:buFont typeface="Arial" panose="020B0604020202020204" pitchFamily="34" charset="0"/>
              <a:buChar char="•"/>
            </a:pPr>
            <a:r>
              <a:rPr lang="de-DE" sz="1200" dirty="0" smtClean="0">
                <a:solidFill>
                  <a:srgbClr val="003399"/>
                </a:solidFill>
                <a:latin typeface="Arial" panose="020B0604020202020204" pitchFamily="34" charset="0"/>
                <a:cs typeface="Arial" panose="020B0604020202020204" pitchFamily="34" charset="0"/>
              </a:rPr>
              <a:t>zur Vorlage bei Finanzamt / Steuerberatung</a:t>
            </a:r>
          </a:p>
          <a:p>
            <a:pPr marL="171450" indent="-171450">
              <a:spcBef>
                <a:spcPts val="450"/>
              </a:spcBef>
              <a:buFont typeface="Arial" panose="020B0604020202020204" pitchFamily="34" charset="0"/>
              <a:buChar char="•"/>
            </a:pPr>
            <a:r>
              <a:rPr lang="de-DE" sz="1200" dirty="0" smtClean="0">
                <a:solidFill>
                  <a:srgbClr val="003399"/>
                </a:solidFill>
                <a:latin typeface="Arial" panose="020B0604020202020204" pitchFamily="34" charset="0"/>
                <a:cs typeface="Arial" panose="020B0604020202020204" pitchFamily="34" charset="0"/>
              </a:rPr>
              <a:t>Aufbewahrungsfrist: 10 Jahre</a:t>
            </a:r>
            <a:endParaRPr lang="de-DE" sz="1100" dirty="0">
              <a:solidFill>
                <a:srgbClr val="003399"/>
              </a:solidFill>
              <a:latin typeface="Arial" panose="020B0604020202020204" pitchFamily="34" charset="0"/>
              <a:cs typeface="Arial" panose="020B0604020202020204" pitchFamily="34" charset="0"/>
            </a:endParaRPr>
          </a:p>
          <a:p>
            <a:pPr marL="171450" indent="-171450">
              <a:spcBef>
                <a:spcPts val="450"/>
              </a:spcBef>
              <a:buFont typeface="Arial" panose="020B0604020202020204" pitchFamily="34" charset="0"/>
              <a:buChar char="•"/>
            </a:pPr>
            <a:endParaRPr lang="de-DE" sz="1200" dirty="0">
              <a:solidFill>
                <a:srgbClr val="003399"/>
              </a:solidFill>
              <a:latin typeface="Arial" panose="020B0604020202020204" pitchFamily="34" charset="0"/>
              <a:cs typeface="Arial" panose="020B0604020202020204" pitchFamily="34" charset="0"/>
            </a:endParaRPr>
          </a:p>
        </p:txBody>
      </p:sp>
      <p:sp>
        <p:nvSpPr>
          <p:cNvPr id="15" name="Textfeld 14"/>
          <p:cNvSpPr txBox="1"/>
          <p:nvPr/>
        </p:nvSpPr>
        <p:spPr>
          <a:xfrm>
            <a:off x="827584" y="2642885"/>
            <a:ext cx="4536504" cy="1392689"/>
          </a:xfrm>
          <a:prstGeom prst="rect">
            <a:avLst/>
          </a:prstGeom>
          <a:noFill/>
        </p:spPr>
        <p:txBody>
          <a:bodyPr wrap="square" rtlCol="0">
            <a:spAutoFit/>
          </a:bodyPr>
          <a:lstStyle/>
          <a:p>
            <a:pPr>
              <a:spcBef>
                <a:spcPts val="450"/>
              </a:spcBef>
            </a:pPr>
            <a:r>
              <a:rPr lang="de-DE" sz="1200" b="1" dirty="0" smtClean="0">
                <a:solidFill>
                  <a:schemeClr val="accent5"/>
                </a:solidFill>
                <a:latin typeface="Arial" panose="020B0604020202020204" pitchFamily="34" charset="0"/>
                <a:cs typeface="Arial" panose="020B0604020202020204" pitchFamily="34" charset="0"/>
              </a:rPr>
              <a:t>Strukturzuschläge </a:t>
            </a:r>
          </a:p>
          <a:p>
            <a:pPr marL="171450" indent="-171450">
              <a:spcBef>
                <a:spcPts val="450"/>
              </a:spcBef>
              <a:buFont typeface="Arial" panose="020B0604020202020204" pitchFamily="34" charset="0"/>
              <a:buChar char="•"/>
            </a:pPr>
            <a:r>
              <a:rPr lang="de-DE" sz="1200" dirty="0" smtClean="0">
                <a:solidFill>
                  <a:srgbClr val="003399"/>
                </a:solidFill>
                <a:latin typeface="Arial" panose="020B0604020202020204" pitchFamily="34" charset="0"/>
                <a:cs typeface="Arial" panose="020B0604020202020204" pitchFamily="34" charset="0"/>
              </a:rPr>
              <a:t>Anlage 3 des Honorarbescheids</a:t>
            </a:r>
          </a:p>
          <a:p>
            <a:pPr marL="171450" indent="-171450">
              <a:spcBef>
                <a:spcPts val="450"/>
              </a:spcBef>
              <a:buFont typeface="Arial" panose="020B0604020202020204" pitchFamily="34" charset="0"/>
              <a:buChar char="•"/>
            </a:pPr>
            <a:r>
              <a:rPr lang="de-DE" sz="1200" dirty="0" smtClean="0">
                <a:solidFill>
                  <a:srgbClr val="003399"/>
                </a:solidFill>
                <a:latin typeface="Arial" panose="020B0604020202020204" pitchFamily="34" charset="0"/>
                <a:cs typeface="Arial" panose="020B0604020202020204" pitchFamily="34" charset="0"/>
              </a:rPr>
              <a:t>sollen Aufwendungen </a:t>
            </a:r>
            <a:r>
              <a:rPr lang="de-DE" sz="1200" dirty="0">
                <a:solidFill>
                  <a:srgbClr val="003399"/>
                </a:solidFill>
                <a:latin typeface="Arial" panose="020B0604020202020204" pitchFamily="34" charset="0"/>
                <a:cs typeface="Arial" panose="020B0604020202020204" pitchFamily="34" charset="0"/>
              </a:rPr>
              <a:t>für Personal </a:t>
            </a:r>
            <a:r>
              <a:rPr lang="de-DE" sz="1200" dirty="0" smtClean="0">
                <a:solidFill>
                  <a:srgbClr val="003399"/>
                </a:solidFill>
                <a:latin typeface="Arial" panose="020B0604020202020204" pitchFamily="34" charset="0"/>
                <a:cs typeface="Arial" panose="020B0604020202020204" pitchFamily="34" charset="0"/>
              </a:rPr>
              <a:t>oder </a:t>
            </a:r>
            <a:r>
              <a:rPr lang="de-DE" sz="1200" dirty="0">
                <a:solidFill>
                  <a:srgbClr val="003399"/>
                </a:solidFill>
                <a:latin typeface="Arial" panose="020B0604020202020204" pitchFamily="34" charset="0"/>
                <a:cs typeface="Arial" panose="020B0604020202020204" pitchFamily="34" charset="0"/>
              </a:rPr>
              <a:t>erhöhten Verwaltungsaufwand </a:t>
            </a:r>
            <a:r>
              <a:rPr lang="de-DE" sz="1200" dirty="0" smtClean="0">
                <a:solidFill>
                  <a:srgbClr val="003399"/>
                </a:solidFill>
                <a:latin typeface="Arial" panose="020B0604020202020204" pitchFamily="34" charset="0"/>
                <a:cs typeface="Arial" panose="020B0604020202020204" pitchFamily="34" charset="0"/>
              </a:rPr>
              <a:t>decken</a:t>
            </a:r>
          </a:p>
          <a:p>
            <a:pPr marL="171450" indent="-171450">
              <a:spcBef>
                <a:spcPts val="450"/>
              </a:spcBef>
              <a:buFont typeface="Arial" panose="020B0604020202020204" pitchFamily="34" charset="0"/>
              <a:buChar char="•"/>
            </a:pPr>
            <a:r>
              <a:rPr lang="de-DE" sz="1200" dirty="0">
                <a:solidFill>
                  <a:srgbClr val="003399"/>
                </a:solidFill>
                <a:latin typeface="Arial" panose="020B0604020202020204" pitchFamily="34" charset="0"/>
                <a:cs typeface="Arial" panose="020B0604020202020204" pitchFamily="34" charset="0"/>
              </a:rPr>
              <a:t>Voraussetzung: Erreichen einer bestimmten Mindestpunktzahl bei </a:t>
            </a:r>
            <a:r>
              <a:rPr lang="de-DE" sz="1200" dirty="0" smtClean="0">
                <a:solidFill>
                  <a:srgbClr val="003399"/>
                </a:solidFill>
                <a:latin typeface="Arial" panose="020B0604020202020204" pitchFamily="34" charset="0"/>
                <a:cs typeface="Arial" panose="020B0604020202020204" pitchFamily="34" charset="0"/>
              </a:rPr>
              <a:t>antrags- / genehmigungspflichtigen </a:t>
            </a:r>
            <a:r>
              <a:rPr lang="de-DE" sz="1200" dirty="0">
                <a:solidFill>
                  <a:srgbClr val="003399"/>
                </a:solidFill>
                <a:latin typeface="Arial" panose="020B0604020202020204" pitchFamily="34" charset="0"/>
                <a:cs typeface="Arial" panose="020B0604020202020204" pitchFamily="34" charset="0"/>
              </a:rPr>
              <a:t>Leistungen im Quartal</a:t>
            </a:r>
          </a:p>
        </p:txBody>
      </p:sp>
      <p:sp>
        <p:nvSpPr>
          <p:cNvPr id="16" name="Textfeld 15"/>
          <p:cNvSpPr txBox="1"/>
          <p:nvPr/>
        </p:nvSpPr>
        <p:spPr>
          <a:xfrm>
            <a:off x="5364088" y="1075842"/>
            <a:ext cx="2383228" cy="1585049"/>
          </a:xfrm>
          <a:prstGeom prst="rect">
            <a:avLst/>
          </a:prstGeom>
          <a:noFill/>
        </p:spPr>
        <p:txBody>
          <a:bodyPr wrap="square" rtlCol="0">
            <a:spAutoFit/>
          </a:bodyPr>
          <a:lstStyle/>
          <a:p>
            <a:pPr defTabSz="914378">
              <a:spcBef>
                <a:spcPts val="600"/>
              </a:spcBef>
            </a:pPr>
            <a:r>
              <a:rPr lang="de-DE" sz="1200" b="1" dirty="0" smtClean="0">
                <a:solidFill>
                  <a:schemeClr val="accent5"/>
                </a:solidFill>
                <a:latin typeface="Arial" panose="020B0604020202020204" pitchFamily="34" charset="0"/>
                <a:cs typeface="Arial" panose="020B0604020202020204" pitchFamily="34" charset="0"/>
              </a:rPr>
              <a:t>Ärztekontokorrent</a:t>
            </a:r>
          </a:p>
          <a:p>
            <a:pPr defTabSz="914378">
              <a:spcBef>
                <a:spcPts val="600"/>
              </a:spcBef>
            </a:pPr>
            <a:r>
              <a:rPr lang="de-DE" sz="1200" dirty="0" smtClean="0">
                <a:solidFill>
                  <a:srgbClr val="003399"/>
                </a:solidFill>
                <a:latin typeface="Arial" panose="020B0604020202020204" pitchFamily="34" charset="0"/>
                <a:cs typeface="Arial" panose="020B0604020202020204" pitchFamily="34" charset="0"/>
              </a:rPr>
              <a:t>Frau Stange &amp; Frau Genter</a:t>
            </a:r>
          </a:p>
          <a:p>
            <a:pPr defTabSz="914378">
              <a:spcBef>
                <a:spcPts val="600"/>
              </a:spcBef>
            </a:pPr>
            <a:r>
              <a:rPr lang="de-DE" sz="1200" dirty="0" smtClean="0">
                <a:solidFill>
                  <a:srgbClr val="003399"/>
                </a:solidFill>
                <a:latin typeface="Arial" panose="020B0604020202020204" pitchFamily="34" charset="0"/>
                <a:cs typeface="Arial" panose="020B0604020202020204" pitchFamily="34" charset="0"/>
              </a:rPr>
              <a:t>Durchwahl: </a:t>
            </a:r>
            <a:r>
              <a:rPr lang="de-DE" sz="1200" dirty="0">
                <a:solidFill>
                  <a:srgbClr val="003399"/>
                </a:solidFill>
                <a:latin typeface="Arial" panose="020B0604020202020204" pitchFamily="34" charset="0"/>
                <a:cs typeface="Arial" panose="020B0604020202020204" pitchFamily="34" charset="0"/>
              </a:rPr>
              <a:t>-</a:t>
            </a:r>
            <a:r>
              <a:rPr lang="de-DE" sz="1200" dirty="0" smtClean="0">
                <a:solidFill>
                  <a:srgbClr val="003399"/>
                </a:solidFill>
                <a:latin typeface="Arial" panose="020B0604020202020204" pitchFamily="34" charset="0"/>
                <a:cs typeface="Arial" panose="020B0604020202020204" pitchFamily="34" charset="0"/>
              </a:rPr>
              <a:t>351</a:t>
            </a:r>
            <a:endParaRPr lang="de-DE" sz="1200" dirty="0">
              <a:solidFill>
                <a:srgbClr val="003399"/>
              </a:solidFill>
              <a:latin typeface="Arial" panose="020B0604020202020204" pitchFamily="34" charset="0"/>
              <a:cs typeface="Arial" panose="020B0604020202020204" pitchFamily="34" charset="0"/>
            </a:endParaRPr>
          </a:p>
          <a:p>
            <a:pPr defTabSz="914378">
              <a:spcBef>
                <a:spcPts val="600"/>
              </a:spcBef>
            </a:pPr>
            <a:r>
              <a:rPr lang="de-DE" sz="1200" dirty="0" smtClean="0">
                <a:solidFill>
                  <a:schemeClr val="accent1">
                    <a:lumMod val="40000"/>
                    <a:lumOff val="60000"/>
                  </a:schemeClr>
                </a:solidFill>
                <a:latin typeface="Arial" panose="020B0604020202020204" pitchFamily="34" charset="0"/>
                <a:cs typeface="Arial" panose="020B0604020202020204" pitchFamily="34" charset="0"/>
                <a:hlinkClick r:id="rId4"/>
              </a:rPr>
              <a:t>akk@kvhh.de</a:t>
            </a:r>
            <a:endParaRPr lang="de-DE" sz="1200" dirty="0" smtClean="0">
              <a:solidFill>
                <a:schemeClr val="accent1">
                  <a:lumMod val="40000"/>
                  <a:lumOff val="60000"/>
                </a:schemeClr>
              </a:solidFill>
              <a:latin typeface="Arial" panose="020B0604020202020204" pitchFamily="34" charset="0"/>
              <a:cs typeface="Arial" panose="020B0604020202020204" pitchFamily="34" charset="0"/>
            </a:endParaRPr>
          </a:p>
          <a:p>
            <a:pPr defTabSz="914378">
              <a:spcBef>
                <a:spcPts val="600"/>
              </a:spcBef>
            </a:pPr>
            <a:endParaRPr lang="de-DE" sz="1200" dirty="0" smtClean="0">
              <a:solidFill>
                <a:schemeClr val="accent1">
                  <a:lumMod val="40000"/>
                  <a:lumOff val="60000"/>
                </a:schemeClr>
              </a:solidFill>
              <a:latin typeface="Arial" panose="020B0604020202020204" pitchFamily="34" charset="0"/>
              <a:cs typeface="Arial" panose="020B0604020202020204" pitchFamily="34" charset="0"/>
            </a:endParaRPr>
          </a:p>
          <a:p>
            <a:pPr defTabSz="914378">
              <a:spcBef>
                <a:spcPts val="600"/>
              </a:spcBef>
            </a:pPr>
            <a:endParaRPr lang="de-DE" sz="1200" dirty="0">
              <a:solidFill>
                <a:srgbClr val="003399"/>
              </a:solidFill>
              <a:latin typeface="Arial" panose="020B0604020202020204" pitchFamily="34" charset="0"/>
              <a:cs typeface="Arial" panose="020B0604020202020204" pitchFamily="34" charset="0"/>
            </a:endParaRPr>
          </a:p>
        </p:txBody>
      </p:sp>
      <p:cxnSp>
        <p:nvCxnSpPr>
          <p:cNvPr id="4" name="Gerader Verbinder 3"/>
          <p:cNvCxnSpPr/>
          <p:nvPr/>
        </p:nvCxnSpPr>
        <p:spPr>
          <a:xfrm>
            <a:off x="827584" y="2427734"/>
            <a:ext cx="756084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9433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pPr defTabSz="914378">
              <a:spcBef>
                <a:spcPts val="600"/>
              </a:spcBef>
            </a:pPr>
            <a:r>
              <a:rPr lang="de-DE" sz="1800" dirty="0" smtClean="0"/>
              <a:t>Massive </a:t>
            </a:r>
            <a:r>
              <a:rPr lang="de-DE" sz="1800" dirty="0" smtClean="0"/>
              <a:t>Nachforderungen bei Kassenwechsel möglich</a:t>
            </a:r>
            <a:endParaRPr lang="de-DE" sz="1800" dirty="0"/>
          </a:p>
        </p:txBody>
      </p:sp>
      <p:sp>
        <p:nvSpPr>
          <p:cNvPr id="7" name="Inhaltsplatzhalter 6"/>
          <p:cNvSpPr>
            <a:spLocks noGrp="1"/>
          </p:cNvSpPr>
          <p:nvPr>
            <p:ph idx="13"/>
          </p:nvPr>
        </p:nvSpPr>
        <p:spPr/>
        <p:txBody>
          <a:bodyPr>
            <a:normAutofit fontScale="92500" lnSpcReduction="10000"/>
          </a:bodyPr>
          <a:lstStyle/>
          <a:p>
            <a:r>
              <a:rPr lang="de-DE" dirty="0" smtClean="0"/>
              <a:t>Kassenwechsel</a:t>
            </a:r>
            <a:endParaRPr lang="de-DE" dirty="0"/>
          </a:p>
        </p:txBody>
      </p:sp>
      <p:pic>
        <p:nvPicPr>
          <p:cNvPr id="1026" name="Picture 2" descr="https://www.therapie.de/fileadmin/_processed_/2/d/csm_wichtigste_fragen_was_zahlt_krankenkasse_e8e1468b8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08148"/>
            <a:ext cx="3995936" cy="2471714"/>
          </a:xfrm>
          <a:prstGeom prst="rect">
            <a:avLst/>
          </a:prstGeom>
          <a:noFill/>
          <a:extLst>
            <a:ext uri="{909E8E84-426E-40DD-AFC4-6F175D3DCCD1}">
              <a14:hiddenFill xmlns:a14="http://schemas.microsoft.com/office/drawing/2010/main">
                <a:solidFill>
                  <a:srgbClr val="FFFFFF"/>
                </a:solidFill>
              </a14:hiddenFill>
            </a:ext>
          </a:extLst>
        </p:spPr>
      </p:pic>
      <p:sp>
        <p:nvSpPr>
          <p:cNvPr id="11" name="Textfeld 10"/>
          <p:cNvSpPr txBox="1"/>
          <p:nvPr/>
        </p:nvSpPr>
        <p:spPr>
          <a:xfrm>
            <a:off x="4515642" y="1207796"/>
            <a:ext cx="4520854" cy="2400657"/>
          </a:xfrm>
          <a:prstGeom prst="rect">
            <a:avLst/>
          </a:prstGeom>
          <a:noFill/>
        </p:spPr>
        <p:txBody>
          <a:bodyPr wrap="square" rtlCol="0">
            <a:spAutoFit/>
          </a:bodyPr>
          <a:lstStyle/>
          <a:p>
            <a:pPr defTabSz="914378">
              <a:spcBef>
                <a:spcPts val="600"/>
              </a:spcBef>
            </a:pPr>
            <a:endParaRPr lang="de-DE" sz="1200" dirty="0">
              <a:solidFill>
                <a:srgbClr val="003399"/>
              </a:solidFill>
              <a:latin typeface="Arial" panose="020B0604020202020204" pitchFamily="34" charset="0"/>
              <a:cs typeface="Arial" panose="020B0604020202020204" pitchFamily="34" charset="0"/>
            </a:endParaRPr>
          </a:p>
          <a:p>
            <a:pPr>
              <a:spcBef>
                <a:spcPts val="450"/>
              </a:spcBef>
            </a:pPr>
            <a:r>
              <a:rPr lang="de-DE" sz="1200" b="1" dirty="0">
                <a:solidFill>
                  <a:srgbClr val="005CA9"/>
                </a:solidFill>
                <a:latin typeface="Arial" panose="020B0604020202020204" pitchFamily="34" charset="0"/>
                <a:cs typeface="Arial" panose="020B0604020202020204" pitchFamily="34" charset="0"/>
              </a:rPr>
              <a:t>Kassenwechsel</a:t>
            </a:r>
            <a:r>
              <a:rPr lang="de-DE" sz="1200" dirty="0">
                <a:solidFill>
                  <a:srgbClr val="003399"/>
                </a:solidFill>
                <a:latin typeface="Arial" panose="020B0604020202020204" pitchFamily="34" charset="0"/>
                <a:cs typeface="Arial" panose="020B0604020202020204" pitchFamily="34" charset="0"/>
              </a:rPr>
              <a:t> </a:t>
            </a:r>
            <a:r>
              <a:rPr lang="de-DE" sz="1200" b="1" dirty="0">
                <a:solidFill>
                  <a:srgbClr val="005CA9"/>
                </a:solidFill>
                <a:latin typeface="Arial" panose="020B0604020202020204" pitchFamily="34" charset="0"/>
                <a:cs typeface="Arial" panose="020B0604020202020204" pitchFamily="34" charset="0"/>
              </a:rPr>
              <a:t>bei laufender Psychotherapie</a:t>
            </a:r>
            <a:r>
              <a:rPr lang="de-DE" sz="1200" dirty="0">
                <a:solidFill>
                  <a:srgbClr val="003399"/>
                </a:solidFill>
                <a:latin typeface="Arial" panose="020B0604020202020204" pitchFamily="34" charset="0"/>
                <a:cs typeface="Arial" panose="020B0604020202020204" pitchFamily="34" charset="0"/>
              </a:rPr>
              <a:t>: </a:t>
            </a:r>
            <a:endParaRPr lang="de-DE" sz="1200" dirty="0" smtClean="0">
              <a:solidFill>
                <a:srgbClr val="003399"/>
              </a:solidFill>
              <a:latin typeface="Arial" panose="020B0604020202020204" pitchFamily="34" charset="0"/>
              <a:cs typeface="Arial" panose="020B0604020202020204" pitchFamily="34" charset="0"/>
            </a:endParaRPr>
          </a:p>
          <a:p>
            <a:pPr marL="171450" indent="-171450">
              <a:spcBef>
                <a:spcPts val="450"/>
              </a:spcBef>
              <a:buFont typeface="Arial" panose="020B0604020202020204" pitchFamily="34" charset="0"/>
              <a:buChar char="•"/>
            </a:pPr>
            <a:r>
              <a:rPr lang="de-DE" sz="1200" dirty="0" smtClean="0">
                <a:solidFill>
                  <a:srgbClr val="003399"/>
                </a:solidFill>
                <a:latin typeface="Arial" panose="020B0604020202020204" pitchFamily="34" charset="0"/>
                <a:cs typeface="Arial" panose="020B0604020202020204" pitchFamily="34" charset="0"/>
              </a:rPr>
              <a:t>Urteil </a:t>
            </a:r>
            <a:r>
              <a:rPr lang="de-DE" sz="1200" dirty="0">
                <a:solidFill>
                  <a:srgbClr val="003399"/>
                </a:solidFill>
                <a:latin typeface="Arial" panose="020B0604020202020204" pitchFamily="34" charset="0"/>
                <a:cs typeface="Arial" panose="020B0604020202020204" pitchFamily="34" charset="0"/>
              </a:rPr>
              <a:t>des Landessozialgerichts Schleswig-Holstein</a:t>
            </a:r>
          </a:p>
          <a:p>
            <a:pPr marL="171450" indent="-171450">
              <a:spcBef>
                <a:spcPts val="450"/>
              </a:spcBef>
              <a:buFont typeface="Arial" panose="020B0604020202020204" pitchFamily="34" charset="0"/>
              <a:buChar char="•"/>
            </a:pPr>
            <a:r>
              <a:rPr lang="de-DE" sz="1200" dirty="0">
                <a:solidFill>
                  <a:srgbClr val="003399"/>
                </a:solidFill>
                <a:latin typeface="Arial" panose="020B0604020202020204" pitchFamily="34" charset="0"/>
                <a:cs typeface="Arial" panose="020B0604020202020204" pitchFamily="34" charset="0"/>
              </a:rPr>
              <a:t>Kassenwechsel = alte Psychotherapie-Genehmigung ungültig</a:t>
            </a:r>
          </a:p>
          <a:p>
            <a:pPr marL="171450" indent="-171450">
              <a:spcBef>
                <a:spcPts val="450"/>
              </a:spcBef>
              <a:buFont typeface="Arial" panose="020B0604020202020204" pitchFamily="34" charset="0"/>
              <a:buChar char="•"/>
            </a:pPr>
            <a:r>
              <a:rPr lang="de-DE" sz="1200" dirty="0">
                <a:solidFill>
                  <a:srgbClr val="003399"/>
                </a:solidFill>
                <a:latin typeface="Arial" panose="020B0604020202020204" pitchFamily="34" charset="0"/>
                <a:cs typeface="Arial" panose="020B0604020202020204" pitchFamily="34" charset="0"/>
              </a:rPr>
              <a:t>o</a:t>
            </a:r>
            <a:r>
              <a:rPr lang="de-DE" sz="1200" dirty="0" smtClean="0">
                <a:solidFill>
                  <a:srgbClr val="003399"/>
                </a:solidFill>
                <a:latin typeface="Arial" panose="020B0604020202020204" pitchFamily="34" charset="0"/>
                <a:cs typeface="Arial" panose="020B0604020202020204" pitchFamily="34" charset="0"/>
              </a:rPr>
              <a:t>hne </a:t>
            </a:r>
            <a:r>
              <a:rPr lang="de-DE" sz="1200" dirty="0">
                <a:solidFill>
                  <a:srgbClr val="003399"/>
                </a:solidFill>
                <a:latin typeface="Arial" panose="020B0604020202020204" pitchFamily="34" charset="0"/>
                <a:cs typeface="Arial" panose="020B0604020202020204" pitchFamily="34" charset="0"/>
              </a:rPr>
              <a:t>neue Bewilligung: kein Honoraranspruch und Rückforderungen bis zu 2 Jahre rückwirkend möglich</a:t>
            </a:r>
          </a:p>
          <a:p>
            <a:pPr marL="171450" indent="-171450">
              <a:spcBef>
                <a:spcPts val="450"/>
              </a:spcBef>
              <a:buFont typeface="Arial" panose="020B0604020202020204" pitchFamily="34" charset="0"/>
              <a:buChar char="•"/>
            </a:pPr>
            <a:r>
              <a:rPr lang="de-DE" sz="1200" dirty="0">
                <a:solidFill>
                  <a:srgbClr val="003399"/>
                </a:solidFill>
                <a:latin typeface="Arial" panose="020B0604020202020204" pitchFamily="34" charset="0"/>
                <a:cs typeface="Arial" panose="020B0604020202020204" pitchFamily="34" charset="0"/>
              </a:rPr>
              <a:t>Therapie daher nur mit </a:t>
            </a:r>
            <a:r>
              <a:rPr lang="de-DE" sz="1200" u="sng" dirty="0">
                <a:solidFill>
                  <a:srgbClr val="003399"/>
                </a:solidFill>
                <a:latin typeface="Arial" panose="020B0604020202020204" pitchFamily="34" charset="0"/>
                <a:cs typeface="Arial" panose="020B0604020202020204" pitchFamily="34" charset="0"/>
              </a:rPr>
              <a:t>neuer Genehmigung</a:t>
            </a:r>
            <a:r>
              <a:rPr lang="de-DE" sz="1200" dirty="0">
                <a:solidFill>
                  <a:srgbClr val="003399"/>
                </a:solidFill>
                <a:latin typeface="Arial" panose="020B0604020202020204" pitchFamily="34" charset="0"/>
                <a:cs typeface="Arial" panose="020B0604020202020204" pitchFamily="34" charset="0"/>
              </a:rPr>
              <a:t> der zuständigen Krankenkasse </a:t>
            </a:r>
            <a:r>
              <a:rPr lang="de-DE" sz="1200" dirty="0" smtClean="0">
                <a:solidFill>
                  <a:srgbClr val="003399"/>
                </a:solidFill>
                <a:latin typeface="Arial" panose="020B0604020202020204" pitchFamily="34" charset="0"/>
                <a:cs typeface="Arial" panose="020B0604020202020204" pitchFamily="34" charset="0"/>
              </a:rPr>
              <a:t>fortführen</a:t>
            </a:r>
            <a:endParaRPr lang="de-DE" sz="1200" dirty="0" smtClean="0">
              <a:solidFill>
                <a:srgbClr val="003399"/>
              </a:solidFill>
              <a:latin typeface="Arial" panose="020B0604020202020204" pitchFamily="34" charset="0"/>
              <a:cs typeface="Arial" panose="020B0604020202020204" pitchFamily="34" charset="0"/>
            </a:endParaRPr>
          </a:p>
          <a:p>
            <a:pPr marL="171450" indent="-171450">
              <a:spcBef>
                <a:spcPts val="450"/>
              </a:spcBef>
              <a:buFont typeface="Arial" panose="020B0604020202020204" pitchFamily="34" charset="0"/>
              <a:buChar char="•"/>
            </a:pPr>
            <a:r>
              <a:rPr lang="de-DE" sz="1200" dirty="0" smtClean="0">
                <a:solidFill>
                  <a:srgbClr val="003399"/>
                </a:solidFill>
                <a:latin typeface="Arial" panose="020B0604020202020204" pitchFamily="34" charset="0"/>
                <a:cs typeface="Arial" panose="020B0604020202020204" pitchFamily="34" charset="0"/>
              </a:rPr>
              <a:t>bitte </a:t>
            </a:r>
            <a:r>
              <a:rPr lang="de-DE" sz="1200" dirty="0">
                <a:solidFill>
                  <a:srgbClr val="003399"/>
                </a:solidFill>
                <a:latin typeface="Arial" panose="020B0604020202020204" pitchFamily="34" charset="0"/>
                <a:cs typeface="Arial" panose="020B0604020202020204" pitchFamily="34" charset="0"/>
              </a:rPr>
              <a:t>das Thema aktiv bei Ihren </a:t>
            </a:r>
            <a:r>
              <a:rPr lang="de-DE" sz="1200" dirty="0" smtClean="0">
                <a:solidFill>
                  <a:srgbClr val="003399"/>
                </a:solidFill>
                <a:latin typeface="Arial" panose="020B0604020202020204" pitchFamily="34" charset="0"/>
                <a:cs typeface="Arial" panose="020B0604020202020204" pitchFamily="34" charset="0"/>
              </a:rPr>
              <a:t>Patient:innen nachfragen</a:t>
            </a:r>
            <a:endParaRPr lang="de-DE" sz="1200" dirty="0">
              <a:solidFill>
                <a:srgbClr val="003399"/>
              </a:solidFill>
              <a:latin typeface="Arial" panose="020B0604020202020204" pitchFamily="34" charset="0"/>
              <a:cs typeface="Arial" panose="020B0604020202020204" pitchFamily="34" charset="0"/>
            </a:endParaRPr>
          </a:p>
          <a:p>
            <a:pPr marL="171450" indent="-171450" defTabSz="914378">
              <a:spcBef>
                <a:spcPts val="600"/>
              </a:spcBef>
              <a:buFont typeface="Arial" panose="020B0604020202020204" pitchFamily="34" charset="0"/>
              <a:buChar char="•"/>
            </a:pPr>
            <a:endParaRPr lang="de-DE" sz="1200" dirty="0">
              <a:solidFill>
                <a:srgbClr val="003399"/>
              </a:solidFill>
              <a:latin typeface="Arial" panose="020B0604020202020204" pitchFamily="34" charset="0"/>
              <a:cs typeface="Arial" panose="020B0604020202020204" pitchFamily="34" charset="0"/>
            </a:endParaRPr>
          </a:p>
        </p:txBody>
      </p:sp>
      <p:sp>
        <p:nvSpPr>
          <p:cNvPr id="10" name="Rechteck 9"/>
          <p:cNvSpPr/>
          <p:nvPr/>
        </p:nvSpPr>
        <p:spPr>
          <a:xfrm>
            <a:off x="-69695" y="3533663"/>
            <a:ext cx="1415772" cy="184666"/>
          </a:xfrm>
          <a:prstGeom prst="rect">
            <a:avLst/>
          </a:prstGeom>
        </p:spPr>
        <p:txBody>
          <a:bodyPr wrap="none">
            <a:spAutoFit/>
          </a:bodyPr>
          <a:lstStyle/>
          <a:p>
            <a:r>
              <a:rPr lang="de-DE" sz="600" dirty="0">
                <a:solidFill>
                  <a:srgbClr val="808080"/>
                </a:solidFill>
                <a:latin typeface="Arial" panose="020B0604020202020204" pitchFamily="34" charset="0"/>
                <a:cs typeface="Arial" panose="020B0604020202020204" pitchFamily="34" charset="0"/>
              </a:rPr>
              <a:t>© Stockfotos-MG / stock.adobe.com</a:t>
            </a:r>
            <a:endParaRPr lang="de-DE" sz="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0177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fade">
                                      <p:cBhvr>
                                        <p:cTn id="17" dur="500"/>
                                        <p:tgtEl>
                                          <p:spTgt spid="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fade">
                                      <p:cBhvr>
                                        <p:cTn id="22" dur="500"/>
                                        <p:tgtEl>
                                          <p:spTgt spid="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fade">
                                      <p:cBhvr>
                                        <p:cTn id="27" dur="500"/>
                                        <p:tgtEl>
                                          <p:spTgt spid="1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19079" y="236754"/>
            <a:ext cx="8365744" cy="421555"/>
          </a:xfrm>
        </p:spPr>
        <p:txBody>
          <a:bodyPr>
            <a:normAutofit/>
          </a:bodyPr>
          <a:lstStyle/>
          <a:p>
            <a:r>
              <a:rPr lang="de-DE" sz="1800" dirty="0"/>
              <a:t>Aktives Mitgestalten: Von der Herausforderung zur Lösung</a:t>
            </a:r>
          </a:p>
        </p:txBody>
      </p:sp>
      <p:sp>
        <p:nvSpPr>
          <p:cNvPr id="5" name="Inhaltsplatzhalter 4"/>
          <p:cNvSpPr>
            <a:spLocks noGrp="1"/>
          </p:cNvSpPr>
          <p:nvPr>
            <p:ph idx="13"/>
          </p:nvPr>
        </p:nvSpPr>
        <p:spPr/>
        <p:txBody>
          <a:bodyPr>
            <a:normAutofit fontScale="92500" lnSpcReduction="10000"/>
          </a:bodyPr>
          <a:lstStyle/>
          <a:p>
            <a:r>
              <a:rPr lang="de-DE" dirty="0" err="1" smtClean="0"/>
              <a:t>selbstverwaltung</a:t>
            </a:r>
            <a:endParaRPr lang="de-DE" dirty="0"/>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0602" y="1768466"/>
            <a:ext cx="2416904" cy="1357620"/>
          </a:xfrm>
          <a:prstGeom prst="rect">
            <a:avLst/>
          </a:prstGeom>
        </p:spPr>
      </p:pic>
      <p:sp>
        <p:nvSpPr>
          <p:cNvPr id="10" name="Textfeld 9"/>
          <p:cNvSpPr txBox="1"/>
          <p:nvPr/>
        </p:nvSpPr>
        <p:spPr>
          <a:xfrm>
            <a:off x="931360" y="1128452"/>
            <a:ext cx="8044331" cy="2273699"/>
          </a:xfrm>
          <a:prstGeom prst="rect">
            <a:avLst/>
          </a:prstGeom>
          <a:noFill/>
        </p:spPr>
        <p:txBody>
          <a:bodyPr wrap="square" rtlCol="0">
            <a:spAutoFit/>
          </a:bodyPr>
          <a:lstStyle/>
          <a:p>
            <a:pPr>
              <a:lnSpc>
                <a:spcPct val="150000"/>
              </a:lnSpc>
              <a:buClr>
                <a:schemeClr val="accent1"/>
              </a:buClr>
            </a:pPr>
            <a:r>
              <a:rPr lang="de-DE" sz="1350" dirty="0">
                <a:solidFill>
                  <a:srgbClr val="003399"/>
                </a:solidFill>
                <a:latin typeface="Arial" panose="020B0604020202020204" pitchFamily="34" charset="0"/>
                <a:cs typeface="Arial" panose="020B0604020202020204" pitchFamily="34" charset="0"/>
              </a:rPr>
              <a:t>Die Selbstverwaltung kann den HVM innerhalb der gesetzl. Rahmenbedingungen selbständig gestalten:</a:t>
            </a:r>
          </a:p>
          <a:p>
            <a:pPr marL="214313" indent="-214313">
              <a:lnSpc>
                <a:spcPct val="150000"/>
              </a:lnSpc>
              <a:buClr>
                <a:schemeClr val="accent1"/>
              </a:buClr>
              <a:buFont typeface="Arial" panose="020B0604020202020204" pitchFamily="34" charset="0"/>
              <a:buChar char="•"/>
            </a:pPr>
            <a:r>
              <a:rPr lang="de-DE" sz="1350" dirty="0" smtClean="0">
                <a:solidFill>
                  <a:srgbClr val="003399"/>
                </a:solidFill>
                <a:latin typeface="Arial" panose="020B0604020202020204" pitchFamily="34" charset="0"/>
                <a:cs typeface="Arial" panose="020B0604020202020204" pitchFamily="34" charset="0"/>
              </a:rPr>
              <a:t>ein </a:t>
            </a:r>
            <a:r>
              <a:rPr lang="de-DE" sz="1350" dirty="0">
                <a:solidFill>
                  <a:srgbClr val="003399"/>
                </a:solidFill>
                <a:latin typeface="Arial" panose="020B0604020202020204" pitchFamily="34" charset="0"/>
                <a:cs typeface="Arial" panose="020B0604020202020204" pitchFamily="34" charset="0"/>
              </a:rPr>
              <a:t>Thema </a:t>
            </a:r>
            <a:r>
              <a:rPr lang="de-DE" sz="1350" dirty="0" smtClean="0">
                <a:solidFill>
                  <a:srgbClr val="003399"/>
                </a:solidFill>
                <a:latin typeface="Arial" panose="020B0604020202020204" pitchFamily="34" charset="0"/>
                <a:cs typeface="Arial" panose="020B0604020202020204" pitchFamily="34" charset="0"/>
              </a:rPr>
              <a:t>wird </a:t>
            </a:r>
            <a:r>
              <a:rPr lang="de-DE" sz="1350" dirty="0">
                <a:solidFill>
                  <a:srgbClr val="003399"/>
                </a:solidFill>
                <a:latin typeface="Arial" panose="020B0604020202020204" pitchFamily="34" charset="0"/>
                <a:cs typeface="Arial" panose="020B0604020202020204" pitchFamily="34" charset="0"/>
              </a:rPr>
              <a:t>in den BFA PT getragen</a:t>
            </a:r>
          </a:p>
          <a:p>
            <a:pPr marL="214313" indent="-214313">
              <a:lnSpc>
                <a:spcPct val="150000"/>
              </a:lnSpc>
              <a:buClr>
                <a:schemeClr val="accent1"/>
              </a:buClr>
              <a:buFont typeface="Arial" panose="020B0604020202020204" pitchFamily="34" charset="0"/>
              <a:buChar char="•"/>
            </a:pPr>
            <a:r>
              <a:rPr lang="de-DE" sz="1350" dirty="0">
                <a:solidFill>
                  <a:srgbClr val="003399"/>
                </a:solidFill>
                <a:latin typeface="Arial" panose="020B0604020202020204" pitchFamily="34" charset="0"/>
                <a:cs typeface="Arial" panose="020B0604020202020204" pitchFamily="34" charset="0"/>
              </a:rPr>
              <a:t>dieser Berät den KV Vorstand</a:t>
            </a:r>
          </a:p>
          <a:p>
            <a:pPr marL="214313" indent="-214313">
              <a:lnSpc>
                <a:spcPct val="150000"/>
              </a:lnSpc>
              <a:buClr>
                <a:schemeClr val="accent1"/>
              </a:buClr>
              <a:buFont typeface="Arial" panose="020B0604020202020204" pitchFamily="34" charset="0"/>
              <a:buChar char="•"/>
            </a:pPr>
            <a:r>
              <a:rPr lang="de-DE" sz="1350" dirty="0">
                <a:solidFill>
                  <a:srgbClr val="003399"/>
                </a:solidFill>
                <a:latin typeface="Arial" panose="020B0604020202020204" pitchFamily="34" charset="0"/>
                <a:cs typeface="Arial" panose="020B0604020202020204" pitchFamily="34" charset="0"/>
              </a:rPr>
              <a:t>Simulationen und Beratungen</a:t>
            </a:r>
          </a:p>
          <a:p>
            <a:pPr marL="214313" indent="-214313">
              <a:lnSpc>
                <a:spcPct val="150000"/>
              </a:lnSpc>
              <a:buClr>
                <a:schemeClr val="accent1"/>
              </a:buClr>
              <a:buFont typeface="Arial" panose="020B0604020202020204" pitchFamily="34" charset="0"/>
              <a:buChar char="•"/>
            </a:pPr>
            <a:r>
              <a:rPr lang="de-DE" sz="1350" dirty="0">
                <a:solidFill>
                  <a:srgbClr val="003399"/>
                </a:solidFill>
                <a:latin typeface="Arial" panose="020B0604020202020204" pitchFamily="34" charset="0"/>
                <a:cs typeface="Arial" panose="020B0604020202020204" pitchFamily="34" charset="0"/>
              </a:rPr>
              <a:t>VV stimmt ab</a:t>
            </a:r>
          </a:p>
          <a:p>
            <a:pPr marL="214313" indent="-214313">
              <a:lnSpc>
                <a:spcPct val="150000"/>
              </a:lnSpc>
              <a:buClr>
                <a:schemeClr val="accent1"/>
              </a:buClr>
              <a:buFont typeface="Arial" panose="020B0604020202020204" pitchFamily="34" charset="0"/>
              <a:buChar char="•"/>
            </a:pPr>
            <a:r>
              <a:rPr lang="de-DE" sz="1350" dirty="0">
                <a:solidFill>
                  <a:srgbClr val="003399"/>
                </a:solidFill>
                <a:latin typeface="Arial" panose="020B0604020202020204" pitchFamily="34" charset="0"/>
                <a:cs typeface="Arial" panose="020B0604020202020204" pitchFamily="34" charset="0"/>
              </a:rPr>
              <a:t>Information durch die KV an die Mitglieder</a:t>
            </a:r>
          </a:p>
        </p:txBody>
      </p:sp>
      <p:sp>
        <p:nvSpPr>
          <p:cNvPr id="13" name="Textfeld 12"/>
          <p:cNvSpPr txBox="1"/>
          <p:nvPr/>
        </p:nvSpPr>
        <p:spPr>
          <a:xfrm>
            <a:off x="6290602" y="3126086"/>
            <a:ext cx="2416904" cy="438582"/>
          </a:xfrm>
          <a:prstGeom prst="rect">
            <a:avLst/>
          </a:prstGeom>
          <a:noFill/>
        </p:spPr>
        <p:txBody>
          <a:bodyPr wrap="square" rtlCol="0">
            <a:spAutoFit/>
          </a:bodyPr>
          <a:lstStyle/>
          <a:p>
            <a:r>
              <a:rPr lang="de-DE" sz="750" dirty="0">
                <a:solidFill>
                  <a:srgbClr val="003399"/>
                </a:solidFill>
                <a:latin typeface="Arial" panose="020B0604020202020204" pitchFamily="34" charset="0"/>
                <a:cs typeface="Arial" panose="020B0604020202020204" pitchFamily="34" charset="0"/>
              </a:rPr>
              <a:t>Dr. Björn </a:t>
            </a:r>
            <a:r>
              <a:rPr lang="de-DE" sz="750" dirty="0" err="1">
                <a:solidFill>
                  <a:srgbClr val="003399"/>
                </a:solidFill>
                <a:latin typeface="Arial" panose="020B0604020202020204" pitchFamily="34" charset="0"/>
                <a:cs typeface="Arial" panose="020B0604020202020204" pitchFamily="34" charset="0"/>
              </a:rPr>
              <a:t>Parey</a:t>
            </a:r>
            <a:r>
              <a:rPr lang="de-DE" sz="750" dirty="0">
                <a:solidFill>
                  <a:srgbClr val="003399"/>
                </a:solidFill>
                <a:latin typeface="Arial" panose="020B0604020202020204" pitchFamily="34" charset="0"/>
                <a:cs typeface="Arial" panose="020B0604020202020204" pitchFamily="34" charset="0"/>
              </a:rPr>
              <a:t>, Dr. med. Michael Reusch und Dr. Johannes Frey (</a:t>
            </a:r>
            <a:r>
              <a:rPr lang="de-DE" sz="750" dirty="0" err="1">
                <a:solidFill>
                  <a:srgbClr val="003399"/>
                </a:solidFill>
                <a:latin typeface="Arial" panose="020B0604020202020204" pitchFamily="34" charset="0"/>
                <a:cs typeface="Arial" panose="020B0604020202020204" pitchFamily="34" charset="0"/>
              </a:rPr>
              <a:t>v.l</a:t>
            </a:r>
            <a:r>
              <a:rPr lang="de-DE" sz="750" dirty="0">
                <a:solidFill>
                  <a:srgbClr val="003399"/>
                </a:solidFill>
                <a:latin typeface="Arial" panose="020B0604020202020204" pitchFamily="34" charset="0"/>
                <a:cs typeface="Arial" panose="020B0604020202020204" pitchFamily="34" charset="0"/>
              </a:rPr>
              <a:t>.), Vorsitzender und </a:t>
            </a:r>
            <a:r>
              <a:rPr lang="de-DE" sz="750" dirty="0" err="1">
                <a:solidFill>
                  <a:srgbClr val="003399"/>
                </a:solidFill>
                <a:latin typeface="Arial" panose="020B0604020202020204" pitchFamily="34" charset="0"/>
                <a:cs typeface="Arial" panose="020B0604020202020204" pitchFamily="34" charset="0"/>
              </a:rPr>
              <a:t>stv</a:t>
            </a:r>
            <a:r>
              <a:rPr lang="de-DE" sz="750" dirty="0">
                <a:solidFill>
                  <a:srgbClr val="003399"/>
                </a:solidFill>
                <a:latin typeface="Arial" panose="020B0604020202020204" pitchFamily="34" charset="0"/>
                <a:cs typeface="Arial" panose="020B0604020202020204" pitchFamily="34" charset="0"/>
              </a:rPr>
              <a:t>. Vorsitzende der Vertreterversammlung</a:t>
            </a:r>
          </a:p>
        </p:txBody>
      </p:sp>
    </p:spTree>
    <p:extLst>
      <p:ext uri="{BB962C8B-B14F-4D97-AF65-F5344CB8AC3E}">
        <p14:creationId xmlns:p14="http://schemas.microsoft.com/office/powerpoint/2010/main" val="2673293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94547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79514" y="205980"/>
            <a:ext cx="8365744" cy="421555"/>
          </a:xfrm>
        </p:spPr>
        <p:txBody>
          <a:bodyPr>
            <a:normAutofit fontScale="90000"/>
          </a:bodyPr>
          <a:lstStyle/>
          <a:p>
            <a:r>
              <a:rPr lang="de-DE" dirty="0"/>
              <a:t>Mitgliederservice und Beratung: Eine Abteilung – vielfältige Kompetenzen  </a:t>
            </a:r>
          </a:p>
        </p:txBody>
      </p:sp>
      <p:sp>
        <p:nvSpPr>
          <p:cNvPr id="5" name="Inhaltsplatzhalter 4"/>
          <p:cNvSpPr>
            <a:spLocks noGrp="1"/>
          </p:cNvSpPr>
          <p:nvPr>
            <p:ph idx="13"/>
          </p:nvPr>
        </p:nvSpPr>
        <p:spPr/>
        <p:txBody>
          <a:bodyPr>
            <a:normAutofit fontScale="92500" lnSpcReduction="10000"/>
          </a:bodyPr>
          <a:lstStyle/>
          <a:p>
            <a:r>
              <a:rPr lang="de-DE" dirty="0"/>
              <a:t>MSB stellt sich vor</a:t>
            </a:r>
          </a:p>
        </p:txBody>
      </p:sp>
      <p:sp>
        <p:nvSpPr>
          <p:cNvPr id="9" name="Textfeld 8"/>
          <p:cNvSpPr txBox="1"/>
          <p:nvPr/>
        </p:nvSpPr>
        <p:spPr>
          <a:xfrm>
            <a:off x="1976432" y="777818"/>
            <a:ext cx="1810444" cy="800219"/>
          </a:xfrm>
          <a:prstGeom prst="rect">
            <a:avLst/>
          </a:prstGeom>
          <a:noFill/>
        </p:spPr>
        <p:txBody>
          <a:bodyPr wrap="square" rtlCol="0">
            <a:spAutoFit/>
          </a:bodyPr>
          <a:lstStyle/>
          <a:p>
            <a:pPr defTabSz="914378">
              <a:spcBef>
                <a:spcPts val="600"/>
              </a:spcBef>
            </a:pPr>
            <a:r>
              <a:rPr lang="de-DE" sz="1200" dirty="0" smtClean="0">
                <a:solidFill>
                  <a:srgbClr val="003399"/>
                </a:solidFill>
                <a:latin typeface="Arial" panose="020B0604020202020204" pitchFamily="34" charset="0"/>
                <a:cs typeface="Arial" panose="020B0604020202020204" pitchFamily="34" charset="0"/>
              </a:rPr>
              <a:t>Uta Kröger</a:t>
            </a:r>
            <a:endParaRPr lang="de-DE" sz="1200" dirty="0">
              <a:solidFill>
                <a:srgbClr val="003399"/>
              </a:solidFill>
              <a:latin typeface="Arial" panose="020B0604020202020204" pitchFamily="34" charset="0"/>
              <a:cs typeface="Arial" panose="020B0604020202020204" pitchFamily="34" charset="0"/>
            </a:endParaRPr>
          </a:p>
          <a:p>
            <a:pPr defTabSz="914378">
              <a:spcBef>
                <a:spcPts val="600"/>
              </a:spcBef>
            </a:pPr>
            <a:r>
              <a:rPr lang="de-DE" sz="1200" dirty="0" smtClean="0">
                <a:solidFill>
                  <a:schemeClr val="accent1">
                    <a:lumMod val="40000"/>
                    <a:lumOff val="60000"/>
                  </a:schemeClr>
                </a:solidFill>
                <a:latin typeface="Arial" panose="020B0604020202020204" pitchFamily="34" charset="0"/>
                <a:cs typeface="Arial" panose="020B0604020202020204" pitchFamily="34" charset="0"/>
                <a:hlinkClick r:id="rId3"/>
              </a:rPr>
              <a:t>uta.kroeger@kvhh.de</a:t>
            </a:r>
            <a:endParaRPr lang="de-DE" sz="1200" dirty="0" smtClean="0">
              <a:solidFill>
                <a:schemeClr val="accent1">
                  <a:lumMod val="40000"/>
                  <a:lumOff val="60000"/>
                </a:schemeClr>
              </a:solidFill>
              <a:latin typeface="Arial" panose="020B0604020202020204" pitchFamily="34" charset="0"/>
              <a:cs typeface="Arial" panose="020B0604020202020204" pitchFamily="34" charset="0"/>
            </a:endParaRPr>
          </a:p>
          <a:p>
            <a:pPr defTabSz="914378">
              <a:spcBef>
                <a:spcPts val="600"/>
              </a:spcBef>
            </a:pPr>
            <a:endParaRPr lang="de-DE" sz="1200" dirty="0">
              <a:solidFill>
                <a:srgbClr val="003399"/>
              </a:solidFill>
              <a:latin typeface="Arial" panose="020B0604020202020204" pitchFamily="34" charset="0"/>
              <a:cs typeface="Arial" panose="020B0604020202020204" pitchFamily="34" charset="0"/>
            </a:endParaRPr>
          </a:p>
        </p:txBody>
      </p:sp>
      <p:pic>
        <p:nvPicPr>
          <p:cNvPr id="13" name="Grafik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644" y="2022020"/>
            <a:ext cx="960000" cy="1440000"/>
          </a:xfrm>
          <a:prstGeom prst="rect">
            <a:avLst/>
          </a:prstGeom>
          <a:ln>
            <a:solidFill>
              <a:schemeClr val="bg1"/>
            </a:solidFill>
          </a:ln>
        </p:spPr>
      </p:pic>
      <p:pic>
        <p:nvPicPr>
          <p:cNvPr id="10" name="Grafik 9"/>
          <p:cNvPicPr>
            <a:picLocks noChangeAspect="1"/>
          </p:cNvPicPr>
          <p:nvPr/>
        </p:nvPicPr>
        <p:blipFill rotWithShape="1">
          <a:blip r:embed="rId5" cstate="print">
            <a:extLst>
              <a:ext uri="{28A0092B-C50C-407E-A947-70E740481C1C}">
                <a14:useLocalDpi xmlns:a14="http://schemas.microsoft.com/office/drawing/2010/main" val="0"/>
              </a:ext>
            </a:extLst>
          </a:blip>
          <a:srcRect b="10425"/>
          <a:stretch/>
        </p:blipFill>
        <p:spPr>
          <a:xfrm>
            <a:off x="482644" y="777818"/>
            <a:ext cx="960000" cy="1289876"/>
          </a:xfrm>
          <a:prstGeom prst="rect">
            <a:avLst/>
          </a:prstGeom>
          <a:ln>
            <a:solidFill>
              <a:schemeClr val="bg1"/>
            </a:solidFill>
          </a:ln>
        </p:spPr>
      </p:pic>
      <p:sp>
        <p:nvSpPr>
          <p:cNvPr id="12" name="Textfeld 11"/>
          <p:cNvSpPr txBox="1"/>
          <p:nvPr/>
        </p:nvSpPr>
        <p:spPr>
          <a:xfrm>
            <a:off x="1994812" y="2022020"/>
            <a:ext cx="1810444" cy="538609"/>
          </a:xfrm>
          <a:prstGeom prst="rect">
            <a:avLst/>
          </a:prstGeom>
          <a:noFill/>
        </p:spPr>
        <p:txBody>
          <a:bodyPr wrap="square" rtlCol="0">
            <a:spAutoFit/>
          </a:bodyPr>
          <a:lstStyle/>
          <a:p>
            <a:pPr defTabSz="914378">
              <a:spcBef>
                <a:spcPts val="600"/>
              </a:spcBef>
            </a:pPr>
            <a:r>
              <a:rPr lang="de-DE" sz="1200" dirty="0" smtClean="0">
                <a:solidFill>
                  <a:srgbClr val="003399"/>
                </a:solidFill>
                <a:latin typeface="Arial" panose="020B0604020202020204" pitchFamily="34" charset="0"/>
                <a:cs typeface="Arial" panose="020B0604020202020204" pitchFamily="34" charset="0"/>
              </a:rPr>
              <a:t>Niklas </a:t>
            </a:r>
            <a:r>
              <a:rPr lang="de-DE" sz="1200" dirty="0">
                <a:solidFill>
                  <a:srgbClr val="003399"/>
                </a:solidFill>
                <a:latin typeface="Arial" panose="020B0604020202020204" pitchFamily="34" charset="0"/>
                <a:cs typeface="Arial" panose="020B0604020202020204" pitchFamily="34" charset="0"/>
              </a:rPr>
              <a:t>Koch</a:t>
            </a:r>
          </a:p>
          <a:p>
            <a:pPr defTabSz="914378">
              <a:spcBef>
                <a:spcPts val="600"/>
              </a:spcBef>
            </a:pPr>
            <a:r>
              <a:rPr lang="de-DE" sz="1200" dirty="0">
                <a:solidFill>
                  <a:schemeClr val="accent1">
                    <a:lumMod val="40000"/>
                    <a:lumOff val="60000"/>
                  </a:schemeClr>
                </a:solidFill>
                <a:latin typeface="Arial" panose="020B0604020202020204" pitchFamily="34" charset="0"/>
                <a:cs typeface="Arial" panose="020B0604020202020204" pitchFamily="34" charset="0"/>
                <a:hlinkClick r:id="rId6"/>
              </a:rPr>
              <a:t>niklas.koch@kvhh.de</a:t>
            </a:r>
            <a:endParaRPr lang="de-DE" sz="1200" dirty="0">
              <a:solidFill>
                <a:schemeClr val="accent1">
                  <a:lumMod val="40000"/>
                  <a:lumOff val="60000"/>
                </a:schemeClr>
              </a:solidFill>
              <a:latin typeface="Arial" panose="020B0604020202020204" pitchFamily="34" charset="0"/>
              <a:cs typeface="Arial" panose="020B0604020202020204" pitchFamily="34" charset="0"/>
            </a:endParaRPr>
          </a:p>
        </p:txBody>
      </p:sp>
      <p:sp>
        <p:nvSpPr>
          <p:cNvPr id="14" name="Textfeld 13"/>
          <p:cNvSpPr txBox="1"/>
          <p:nvPr/>
        </p:nvSpPr>
        <p:spPr>
          <a:xfrm>
            <a:off x="3923928" y="2026171"/>
            <a:ext cx="5112568" cy="1272143"/>
          </a:xfrm>
          <a:prstGeom prst="rect">
            <a:avLst/>
          </a:prstGeom>
          <a:noFill/>
        </p:spPr>
        <p:txBody>
          <a:bodyPr wrap="square" rtlCol="0">
            <a:spAutoFit/>
          </a:bodyPr>
          <a:lstStyle/>
          <a:p>
            <a:pPr defTabSz="914378"/>
            <a:r>
              <a:rPr lang="de-DE" sz="1200" b="1" dirty="0" smtClean="0">
                <a:solidFill>
                  <a:srgbClr val="003399"/>
                </a:solidFill>
                <a:latin typeface="Arial" panose="020B0604020202020204" pitchFamily="34" charset="0"/>
                <a:cs typeface="Arial" panose="020B0604020202020204" pitchFamily="34" charset="0"/>
              </a:rPr>
              <a:t>Honorarberatung </a:t>
            </a:r>
            <a:r>
              <a:rPr lang="de-DE" sz="1200" b="1" dirty="0" err="1" smtClean="0">
                <a:solidFill>
                  <a:srgbClr val="003399"/>
                </a:solidFill>
                <a:latin typeface="Arial" panose="020B0604020202020204" pitchFamily="34" charset="0"/>
                <a:cs typeface="Arial" panose="020B0604020202020204" pitchFamily="34" charset="0"/>
              </a:rPr>
              <a:t>Psychotherapeut:innen</a:t>
            </a:r>
            <a:endParaRPr lang="de-DE" sz="1600" b="1" dirty="0">
              <a:solidFill>
                <a:srgbClr val="003399"/>
              </a:solidFill>
              <a:latin typeface="Arial" panose="020B0604020202020204" pitchFamily="34" charset="0"/>
              <a:cs typeface="Arial" panose="020B0604020202020204" pitchFamily="34" charset="0"/>
            </a:endParaRPr>
          </a:p>
          <a:p>
            <a:pPr marL="128588" indent="-128588">
              <a:spcBef>
                <a:spcPts val="450"/>
              </a:spcBef>
              <a:buFont typeface="Arial" panose="020B0604020202020204" pitchFamily="34" charset="0"/>
              <a:buChar char="•"/>
            </a:pPr>
            <a:r>
              <a:rPr lang="de-DE" sz="1200" dirty="0" smtClean="0">
                <a:solidFill>
                  <a:srgbClr val="003399"/>
                </a:solidFill>
                <a:latin typeface="Arial" panose="020B0604020202020204" pitchFamily="34" charset="0"/>
                <a:cs typeface="Arial" panose="020B0604020202020204" pitchFamily="34" charset="0"/>
              </a:rPr>
              <a:t>(</a:t>
            </a:r>
            <a:r>
              <a:rPr lang="de-DE" sz="1200" dirty="0">
                <a:solidFill>
                  <a:srgbClr val="003399"/>
                </a:solidFill>
                <a:latin typeface="Arial" panose="020B0604020202020204" pitchFamily="34" charset="0"/>
                <a:cs typeface="Arial" panose="020B0604020202020204" pitchFamily="34" charset="0"/>
              </a:rPr>
              <a:t>Erst-)</a:t>
            </a:r>
            <a:r>
              <a:rPr lang="de-DE" sz="1200" dirty="0" err="1">
                <a:solidFill>
                  <a:srgbClr val="003399"/>
                </a:solidFill>
                <a:latin typeface="Arial" panose="020B0604020202020204" pitchFamily="34" charset="0"/>
                <a:cs typeface="Arial" panose="020B0604020202020204" pitchFamily="34" charset="0"/>
              </a:rPr>
              <a:t>beratung</a:t>
            </a:r>
            <a:r>
              <a:rPr lang="de-DE" sz="1200" dirty="0">
                <a:solidFill>
                  <a:srgbClr val="003399"/>
                </a:solidFill>
                <a:latin typeface="Arial" panose="020B0604020202020204" pitchFamily="34" charset="0"/>
                <a:cs typeface="Arial" panose="020B0604020202020204" pitchFamily="34" charset="0"/>
              </a:rPr>
              <a:t> zur Honorarverteilungssystematik</a:t>
            </a:r>
          </a:p>
          <a:p>
            <a:pPr marL="128588" indent="-128588">
              <a:spcBef>
                <a:spcPts val="450"/>
              </a:spcBef>
              <a:buFont typeface="Arial" panose="020B0604020202020204" pitchFamily="34" charset="0"/>
              <a:buChar char="•"/>
            </a:pPr>
            <a:r>
              <a:rPr lang="de-DE" sz="1200" dirty="0">
                <a:solidFill>
                  <a:srgbClr val="003399"/>
                </a:solidFill>
                <a:latin typeface="Arial" panose="020B0604020202020204" pitchFamily="34" charset="0"/>
                <a:cs typeface="Arial" panose="020B0604020202020204" pitchFamily="34" charset="0"/>
              </a:rPr>
              <a:t>Erläuterung des </a:t>
            </a:r>
            <a:r>
              <a:rPr lang="de-DE" sz="1200" dirty="0" smtClean="0">
                <a:solidFill>
                  <a:srgbClr val="003399"/>
                </a:solidFill>
                <a:latin typeface="Arial" panose="020B0604020202020204" pitchFamily="34" charset="0"/>
                <a:cs typeface="Arial" panose="020B0604020202020204" pitchFamily="34" charset="0"/>
              </a:rPr>
              <a:t>Honorarbescheids / der Honorarentwicklung</a:t>
            </a:r>
            <a:endParaRPr lang="de-DE" sz="1200" dirty="0">
              <a:solidFill>
                <a:srgbClr val="003399"/>
              </a:solidFill>
              <a:latin typeface="Arial" panose="020B0604020202020204" pitchFamily="34" charset="0"/>
              <a:cs typeface="Arial" panose="020B0604020202020204" pitchFamily="34" charset="0"/>
            </a:endParaRPr>
          </a:p>
          <a:p>
            <a:pPr marL="128588" indent="-128588">
              <a:spcBef>
                <a:spcPts val="450"/>
              </a:spcBef>
              <a:buFont typeface="Arial" panose="020B0604020202020204" pitchFamily="34" charset="0"/>
              <a:buChar char="•"/>
            </a:pPr>
            <a:r>
              <a:rPr lang="de-DE" sz="1200" dirty="0">
                <a:solidFill>
                  <a:srgbClr val="003399"/>
                </a:solidFill>
                <a:latin typeface="Arial" panose="020B0604020202020204" pitchFamily="34" charset="0"/>
                <a:cs typeface="Arial" panose="020B0604020202020204" pitchFamily="34" charset="0"/>
              </a:rPr>
              <a:t>Leistungsobergrenze bei Jobsharing-Praxen</a:t>
            </a:r>
          </a:p>
          <a:p>
            <a:pPr marL="128588" indent="-128588">
              <a:spcBef>
                <a:spcPts val="450"/>
              </a:spcBef>
              <a:buFont typeface="Arial" panose="020B0604020202020204" pitchFamily="34" charset="0"/>
              <a:buChar char="•"/>
            </a:pPr>
            <a:r>
              <a:rPr lang="de-DE" sz="1200" dirty="0" smtClean="0">
                <a:solidFill>
                  <a:srgbClr val="003399"/>
                </a:solidFill>
                <a:latin typeface="Arial" panose="020B0604020202020204" pitchFamily="34" charset="0"/>
                <a:cs typeface="Arial" panose="020B0604020202020204" pitchFamily="34" charset="0"/>
              </a:rPr>
              <a:t>Budgetzuweisungen</a:t>
            </a:r>
          </a:p>
        </p:txBody>
      </p:sp>
      <p:sp>
        <p:nvSpPr>
          <p:cNvPr id="11" name="Textfeld 10"/>
          <p:cNvSpPr txBox="1"/>
          <p:nvPr/>
        </p:nvSpPr>
        <p:spPr>
          <a:xfrm>
            <a:off x="3923928" y="771550"/>
            <a:ext cx="5112568" cy="525785"/>
          </a:xfrm>
          <a:prstGeom prst="rect">
            <a:avLst/>
          </a:prstGeom>
          <a:noFill/>
        </p:spPr>
        <p:txBody>
          <a:bodyPr wrap="square" rtlCol="0">
            <a:spAutoFit/>
          </a:bodyPr>
          <a:lstStyle/>
          <a:p>
            <a:pPr>
              <a:spcBef>
                <a:spcPts val="450"/>
              </a:spcBef>
            </a:pPr>
            <a:r>
              <a:rPr lang="de-DE" sz="1200" b="1" dirty="0">
                <a:solidFill>
                  <a:srgbClr val="003399"/>
                </a:solidFill>
                <a:latin typeface="Arial" panose="020B0604020202020204" pitchFamily="34" charset="0"/>
                <a:cs typeface="Arial" panose="020B0604020202020204" pitchFamily="34" charset="0"/>
              </a:rPr>
              <a:t>Abteilungsleitung</a:t>
            </a:r>
            <a:endParaRPr lang="de-DE" sz="1100" b="1" dirty="0">
              <a:solidFill>
                <a:srgbClr val="003399"/>
              </a:solidFill>
              <a:latin typeface="Arial" panose="020B0604020202020204" pitchFamily="34" charset="0"/>
              <a:cs typeface="Arial" panose="020B0604020202020204" pitchFamily="34" charset="0"/>
            </a:endParaRPr>
          </a:p>
          <a:p>
            <a:pPr>
              <a:spcBef>
                <a:spcPts val="450"/>
              </a:spcBef>
            </a:pPr>
            <a:endParaRPr lang="de-DE" sz="1200" dirty="0">
              <a:solidFill>
                <a:srgbClr val="003399"/>
              </a:solidFill>
              <a:latin typeface="Arial" panose="020B0604020202020204" pitchFamily="34" charset="0"/>
              <a:cs typeface="Arial" panose="020B0604020202020204" pitchFamily="34" charset="0"/>
            </a:endParaRPr>
          </a:p>
        </p:txBody>
      </p:sp>
      <p:pic>
        <p:nvPicPr>
          <p:cNvPr id="15" name="Grafik 14"/>
          <p:cNvPicPr>
            <a:picLocks noChangeAspect="1"/>
          </p:cNvPicPr>
          <p:nvPr/>
        </p:nvPicPr>
        <p:blipFill rotWithShape="1">
          <a:blip r:embed="rId7" cstate="print">
            <a:extLst>
              <a:ext uri="{28A0092B-C50C-407E-A947-70E740481C1C}">
                <a14:useLocalDpi xmlns:a14="http://schemas.microsoft.com/office/drawing/2010/main" val="0"/>
              </a:ext>
            </a:extLst>
          </a:blip>
          <a:srcRect t="5918" b="10073"/>
          <a:stretch/>
        </p:blipFill>
        <p:spPr>
          <a:xfrm>
            <a:off x="478238" y="3435850"/>
            <a:ext cx="961200" cy="1211247"/>
          </a:xfrm>
          <a:prstGeom prst="rect">
            <a:avLst/>
          </a:prstGeom>
          <a:ln>
            <a:solidFill>
              <a:schemeClr val="bg1"/>
            </a:solidFill>
          </a:ln>
        </p:spPr>
      </p:pic>
      <p:sp>
        <p:nvSpPr>
          <p:cNvPr id="16" name="Textfeld 15"/>
          <p:cNvSpPr txBox="1"/>
          <p:nvPr/>
        </p:nvSpPr>
        <p:spPr>
          <a:xfrm>
            <a:off x="1980122" y="3435846"/>
            <a:ext cx="1943805" cy="538609"/>
          </a:xfrm>
          <a:prstGeom prst="rect">
            <a:avLst/>
          </a:prstGeom>
          <a:noFill/>
        </p:spPr>
        <p:txBody>
          <a:bodyPr wrap="square" rtlCol="0">
            <a:spAutoFit/>
          </a:bodyPr>
          <a:lstStyle/>
          <a:p>
            <a:pPr>
              <a:spcBef>
                <a:spcPts val="600"/>
              </a:spcBef>
            </a:pPr>
            <a:r>
              <a:rPr lang="de-DE" sz="1200" dirty="0" smtClean="0">
                <a:solidFill>
                  <a:srgbClr val="003399"/>
                </a:solidFill>
                <a:latin typeface="Arial" panose="020B0604020202020204" pitchFamily="34" charset="0"/>
                <a:cs typeface="Arial" panose="020B0604020202020204" pitchFamily="34" charset="0"/>
              </a:rPr>
              <a:t>Lisa </a:t>
            </a:r>
            <a:r>
              <a:rPr lang="de-DE" sz="1200" dirty="0">
                <a:solidFill>
                  <a:srgbClr val="003399"/>
                </a:solidFill>
                <a:latin typeface="Arial" panose="020B0604020202020204" pitchFamily="34" charset="0"/>
                <a:cs typeface="Arial" panose="020B0604020202020204" pitchFamily="34" charset="0"/>
              </a:rPr>
              <a:t>Weishaupt</a:t>
            </a:r>
          </a:p>
          <a:p>
            <a:pPr>
              <a:spcBef>
                <a:spcPts val="600"/>
              </a:spcBef>
            </a:pPr>
            <a:r>
              <a:rPr lang="de-DE" sz="1200" dirty="0" smtClean="0">
                <a:solidFill>
                  <a:srgbClr val="003399"/>
                </a:solidFill>
                <a:latin typeface="Arial" panose="020B0604020202020204" pitchFamily="34" charset="0"/>
                <a:cs typeface="Arial" panose="020B0604020202020204" pitchFamily="34" charset="0"/>
                <a:hlinkClick r:id="rId8"/>
              </a:rPr>
              <a:t>lisa.weishaupt@kvhh.de</a:t>
            </a:r>
            <a:endParaRPr lang="de-DE" sz="1200" dirty="0">
              <a:solidFill>
                <a:srgbClr val="003399"/>
              </a:solidFill>
              <a:latin typeface="Arial" panose="020B0604020202020204" pitchFamily="34" charset="0"/>
              <a:cs typeface="Arial" panose="020B0604020202020204" pitchFamily="34" charset="0"/>
            </a:endParaRPr>
          </a:p>
        </p:txBody>
      </p:sp>
      <p:sp>
        <p:nvSpPr>
          <p:cNvPr id="17" name="Textfeld 16"/>
          <p:cNvSpPr txBox="1"/>
          <p:nvPr/>
        </p:nvSpPr>
        <p:spPr>
          <a:xfrm>
            <a:off x="3923928" y="3435846"/>
            <a:ext cx="5148064" cy="1323439"/>
          </a:xfrm>
          <a:prstGeom prst="rect">
            <a:avLst/>
          </a:prstGeom>
          <a:noFill/>
        </p:spPr>
        <p:txBody>
          <a:bodyPr wrap="square" rtlCol="0">
            <a:spAutoFit/>
          </a:bodyPr>
          <a:lstStyle/>
          <a:p>
            <a:pPr>
              <a:spcBef>
                <a:spcPts val="600"/>
              </a:spcBef>
            </a:pPr>
            <a:r>
              <a:rPr lang="de-DE" sz="1200" b="1" dirty="0" err="1" smtClean="0">
                <a:solidFill>
                  <a:srgbClr val="003399"/>
                </a:solidFill>
                <a:latin typeface="Arial" panose="020B0604020202020204" pitchFamily="34" charset="0"/>
                <a:cs typeface="Arial" panose="020B0604020202020204" pitchFamily="34" charset="0"/>
              </a:rPr>
              <a:t>Backoffice</a:t>
            </a:r>
            <a:endParaRPr lang="de-DE" sz="1200" b="1" dirty="0">
              <a:solidFill>
                <a:srgbClr val="003399"/>
              </a:solidFill>
              <a:latin typeface="Arial" panose="020B0604020202020204" pitchFamily="34" charset="0"/>
              <a:cs typeface="Arial" panose="020B0604020202020204" pitchFamily="34" charset="0"/>
            </a:endParaRPr>
          </a:p>
          <a:p>
            <a:pPr marL="171450" indent="-171450">
              <a:spcBef>
                <a:spcPts val="600"/>
              </a:spcBef>
              <a:buFont typeface="Arial" panose="020B0604020202020204" pitchFamily="34" charset="0"/>
              <a:buChar char="•"/>
            </a:pPr>
            <a:r>
              <a:rPr lang="de-DE" sz="1200" dirty="0">
                <a:solidFill>
                  <a:srgbClr val="003399"/>
                </a:solidFill>
                <a:latin typeface="Arial" panose="020B0604020202020204" pitchFamily="34" charset="0"/>
                <a:cs typeface="Arial" panose="020B0604020202020204" pitchFamily="34" charset="0"/>
              </a:rPr>
              <a:t>a</a:t>
            </a:r>
            <a:r>
              <a:rPr lang="de-DE" sz="1200" dirty="0" smtClean="0">
                <a:solidFill>
                  <a:srgbClr val="003399"/>
                </a:solidFill>
                <a:latin typeface="Arial" panose="020B0604020202020204" pitchFamily="34" charset="0"/>
                <a:cs typeface="Arial" panose="020B0604020202020204" pitchFamily="34" charset="0"/>
              </a:rPr>
              <a:t>dministrative und organisatorische Aufgaben</a:t>
            </a:r>
          </a:p>
          <a:p>
            <a:pPr marL="171450" indent="-171450">
              <a:spcBef>
                <a:spcPts val="600"/>
              </a:spcBef>
              <a:buFont typeface="Arial" panose="020B0604020202020204" pitchFamily="34" charset="0"/>
              <a:buChar char="•"/>
            </a:pPr>
            <a:r>
              <a:rPr lang="de-DE" sz="1200" dirty="0" smtClean="0">
                <a:solidFill>
                  <a:srgbClr val="003399"/>
                </a:solidFill>
                <a:latin typeface="Arial" panose="020B0604020202020204" pitchFamily="34" charset="0"/>
                <a:cs typeface="Arial" panose="020B0604020202020204" pitchFamily="34" charset="0"/>
              </a:rPr>
              <a:t>Organisation der Veranstaltung</a:t>
            </a:r>
            <a:r>
              <a:rPr lang="de-DE" sz="1200" dirty="0">
                <a:solidFill>
                  <a:srgbClr val="003399"/>
                </a:solidFill>
                <a:latin typeface="Arial" panose="020B0604020202020204" pitchFamily="34" charset="0"/>
                <a:cs typeface="Arial" panose="020B0604020202020204" pitchFamily="34" charset="0"/>
              </a:rPr>
              <a:t> “Praxisstart“</a:t>
            </a:r>
          </a:p>
          <a:p>
            <a:pPr marL="171450" indent="-171450">
              <a:spcBef>
                <a:spcPts val="600"/>
              </a:spcBef>
              <a:buFont typeface="Arial" panose="020B0604020202020204" pitchFamily="34" charset="0"/>
              <a:buChar char="•"/>
            </a:pPr>
            <a:r>
              <a:rPr lang="de-DE" sz="1200" dirty="0" smtClean="0">
                <a:solidFill>
                  <a:srgbClr val="003399"/>
                </a:solidFill>
                <a:latin typeface="Arial" panose="020B0604020202020204" pitchFamily="34" charset="0"/>
                <a:cs typeface="Arial" panose="020B0604020202020204" pitchFamily="34" charset="0"/>
              </a:rPr>
              <a:t>Website- </a:t>
            </a:r>
            <a:r>
              <a:rPr lang="de-DE" sz="1200" dirty="0">
                <a:solidFill>
                  <a:srgbClr val="003399"/>
                </a:solidFill>
                <a:latin typeface="Arial" panose="020B0604020202020204" pitchFamily="34" charset="0"/>
                <a:cs typeface="Arial" panose="020B0604020202020204" pitchFamily="34" charset="0"/>
              </a:rPr>
              <a:t>/ Subdomainpflege &amp; </a:t>
            </a:r>
            <a:r>
              <a:rPr lang="de-DE" sz="1200" dirty="0" smtClean="0">
                <a:solidFill>
                  <a:srgbClr val="003399"/>
                </a:solidFill>
                <a:latin typeface="Arial" panose="020B0604020202020204" pitchFamily="34" charset="0"/>
                <a:cs typeface="Arial" panose="020B0604020202020204" pitchFamily="34" charset="0"/>
              </a:rPr>
              <a:t>Weiterentwicklung</a:t>
            </a:r>
          </a:p>
          <a:p>
            <a:pPr marL="171450" indent="-171450">
              <a:spcBef>
                <a:spcPts val="600"/>
              </a:spcBef>
              <a:buFont typeface="Arial" panose="020B0604020202020204" pitchFamily="34" charset="0"/>
              <a:buChar char="•"/>
            </a:pPr>
            <a:r>
              <a:rPr lang="de-DE" sz="1200" dirty="0" smtClean="0">
                <a:solidFill>
                  <a:srgbClr val="003399"/>
                </a:solidFill>
                <a:latin typeface="Arial" panose="020B0604020202020204" pitchFamily="34" charset="0"/>
                <a:cs typeface="Arial" panose="020B0604020202020204" pitchFamily="34" charset="0"/>
              </a:rPr>
              <a:t>Schnittstellenfunktion im Haus</a:t>
            </a:r>
            <a:endParaRPr lang="de-DE" sz="1200" dirty="0">
              <a:solidFill>
                <a:srgbClr val="0033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1835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2"/>
          <p:cNvSpPr txBox="1">
            <a:spLocks/>
          </p:cNvSpPr>
          <p:nvPr/>
        </p:nvSpPr>
        <p:spPr>
          <a:xfrm>
            <a:off x="444683" y="205980"/>
            <a:ext cx="8100573" cy="421555"/>
          </a:xfrm>
          <a:prstGeom prst="rect">
            <a:avLst/>
          </a:prstGeom>
        </p:spPr>
        <p:txBody>
          <a:bodyPr vert="horz" lIns="68580" tIns="34290" rIns="68580" bIns="34290" rtlCol="0" anchor="ctr">
            <a:normAutofit/>
          </a:bodyPr>
          <a:lstStyle>
            <a:lvl1pPr algn="r" defTabSz="1219170" rtl="0" eaLnBrk="1" latinLnBrk="0" hangingPunct="1">
              <a:lnSpc>
                <a:spcPct val="90000"/>
              </a:lnSpc>
              <a:spcBef>
                <a:spcPct val="0"/>
              </a:spcBef>
              <a:buNone/>
              <a:defRPr sz="2667" b="1" kern="1200">
                <a:solidFill>
                  <a:srgbClr val="005CA9"/>
                </a:solidFill>
                <a:latin typeface="Arial" panose="020B0604020202020204" pitchFamily="34" charset="0"/>
                <a:ea typeface="+mj-ea"/>
                <a:cs typeface="Arial" panose="020B0604020202020204" pitchFamily="34" charset="0"/>
              </a:defRPr>
            </a:lvl1pPr>
          </a:lstStyle>
          <a:p>
            <a:r>
              <a:rPr lang="de-DE" sz="1800" dirty="0"/>
              <a:t>Mitgliederservice und Beratung: Die Teams</a:t>
            </a:r>
          </a:p>
        </p:txBody>
      </p:sp>
      <p:sp>
        <p:nvSpPr>
          <p:cNvPr id="9" name="Form 8"/>
          <p:cNvSpPr/>
          <p:nvPr/>
        </p:nvSpPr>
        <p:spPr>
          <a:xfrm>
            <a:off x="3045482" y="735343"/>
            <a:ext cx="1440160" cy="1500314"/>
          </a:xfrm>
          <a:prstGeom prst="gear6">
            <a:avLst/>
          </a:prstGeom>
          <a:solidFill>
            <a:srgbClr val="6383C2">
              <a:alpha val="38824"/>
            </a:srgbClr>
          </a:solidFill>
          <a:ln>
            <a:solidFill>
              <a:srgbClr val="6383C2"/>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0" name="Form 9"/>
          <p:cNvSpPr/>
          <p:nvPr/>
        </p:nvSpPr>
        <p:spPr>
          <a:xfrm>
            <a:off x="3155356" y="2098518"/>
            <a:ext cx="1655966" cy="1694044"/>
          </a:xfrm>
          <a:prstGeom prst="gear9">
            <a:avLst/>
          </a:prstGeom>
          <a:solidFill>
            <a:srgbClr val="BBC5E4">
              <a:alpha val="38824"/>
            </a:srgbClr>
          </a:solidFill>
          <a:ln>
            <a:solidFill>
              <a:srgbClr val="6383C2"/>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orm 10"/>
          <p:cNvSpPr/>
          <p:nvPr/>
        </p:nvSpPr>
        <p:spPr>
          <a:xfrm rot="676652">
            <a:off x="4616044" y="2723375"/>
            <a:ext cx="1362811" cy="1330889"/>
          </a:xfrm>
          <a:prstGeom prst="gear6">
            <a:avLst/>
          </a:prstGeom>
          <a:solidFill>
            <a:srgbClr val="005CA9">
              <a:alpha val="38824"/>
            </a:srgbClr>
          </a:solidFill>
          <a:ln>
            <a:solidFill>
              <a:srgbClr val="6383C2"/>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2" name="Form 11"/>
          <p:cNvSpPr/>
          <p:nvPr/>
        </p:nvSpPr>
        <p:spPr>
          <a:xfrm rot="399600">
            <a:off x="3958383" y="3624610"/>
            <a:ext cx="1081362" cy="1007918"/>
          </a:xfrm>
          <a:prstGeom prst="gear6">
            <a:avLst/>
          </a:prstGeom>
          <a:solidFill>
            <a:srgbClr val="6383C2">
              <a:alpha val="39000"/>
            </a:srgbClr>
          </a:solidFill>
          <a:ln>
            <a:solidFill>
              <a:srgbClr val="6383C2"/>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orm 12"/>
          <p:cNvSpPr/>
          <p:nvPr/>
        </p:nvSpPr>
        <p:spPr>
          <a:xfrm rot="871303">
            <a:off x="2291482" y="1177557"/>
            <a:ext cx="907902" cy="904626"/>
          </a:xfrm>
          <a:prstGeom prst="gear6">
            <a:avLst>
              <a:gd name="adj1" fmla="val 20000"/>
              <a:gd name="adj2" fmla="val 3526"/>
            </a:avLst>
          </a:prstGeom>
          <a:solidFill>
            <a:srgbClr val="DAE3F3">
              <a:alpha val="39000"/>
            </a:srgbClr>
          </a:solidFill>
          <a:ln>
            <a:solidFill>
              <a:srgbClr val="6383C2"/>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4" name="Textfeld 13"/>
          <p:cNvSpPr txBox="1"/>
          <p:nvPr/>
        </p:nvSpPr>
        <p:spPr>
          <a:xfrm>
            <a:off x="3225825" y="1129015"/>
            <a:ext cx="1079474" cy="646331"/>
          </a:xfrm>
          <a:prstGeom prst="rect">
            <a:avLst/>
          </a:prstGeom>
          <a:noFill/>
        </p:spPr>
        <p:txBody>
          <a:bodyPr wrap="square" rtlCol="0">
            <a:spAutoFit/>
          </a:bodyPr>
          <a:lstStyle/>
          <a:p>
            <a:pPr algn="ctr"/>
            <a:r>
              <a:rPr lang="de-DE" sz="1200" b="1" dirty="0">
                <a:solidFill>
                  <a:srgbClr val="003399"/>
                </a:solidFill>
                <a:latin typeface="Arial" panose="020B0604020202020204" pitchFamily="34" charset="0"/>
                <a:cs typeface="Arial" panose="020B0604020202020204" pitchFamily="34" charset="0"/>
              </a:rPr>
              <a:t>Team Mitglieder-service</a:t>
            </a:r>
          </a:p>
        </p:txBody>
      </p:sp>
      <p:sp>
        <p:nvSpPr>
          <p:cNvPr id="15" name="Rechteck 14"/>
          <p:cNvSpPr/>
          <p:nvPr/>
        </p:nvSpPr>
        <p:spPr>
          <a:xfrm>
            <a:off x="1012298" y="3929209"/>
            <a:ext cx="4572000" cy="892552"/>
          </a:xfrm>
          <a:prstGeom prst="rect">
            <a:avLst/>
          </a:prstGeom>
        </p:spPr>
        <p:txBody>
          <a:bodyPr>
            <a:spAutoFit/>
          </a:bodyPr>
          <a:lstStyle/>
          <a:p>
            <a:pPr marL="342892" indent="-342892">
              <a:buFont typeface="Arial" panose="020B0604020202020204" pitchFamily="34" charset="0"/>
              <a:buChar char="•"/>
            </a:pPr>
            <a:r>
              <a:rPr lang="de-DE" sz="1300" dirty="0">
                <a:latin typeface="Arial" panose="020B0604020202020204" pitchFamily="34" charset="0"/>
                <a:cs typeface="Arial" panose="020B0604020202020204" pitchFamily="34" charset="0"/>
              </a:rPr>
              <a:t>praxisphasenorientierte Begleitung</a:t>
            </a:r>
          </a:p>
          <a:p>
            <a:pPr marL="342892" indent="-342892">
              <a:buFont typeface="Arial" panose="020B0604020202020204" pitchFamily="34" charset="0"/>
              <a:buChar char="•"/>
            </a:pPr>
            <a:r>
              <a:rPr lang="de-DE" sz="1300" dirty="0">
                <a:latin typeface="Arial" panose="020B0604020202020204" pitchFamily="34" charset="0"/>
                <a:cs typeface="Arial" panose="020B0604020202020204" pitchFamily="34" charset="0"/>
              </a:rPr>
              <a:t>abteilungsübergreifendes           Schnittstellenmanagement</a:t>
            </a:r>
          </a:p>
          <a:p>
            <a:pPr marL="342892" indent="-342892">
              <a:buFont typeface="Arial" panose="020B0604020202020204" pitchFamily="34" charset="0"/>
              <a:buChar char="•"/>
            </a:pPr>
            <a:endParaRPr lang="de-DE" sz="1300" dirty="0">
              <a:latin typeface="Arial" panose="020B0604020202020204" pitchFamily="34" charset="0"/>
              <a:cs typeface="Arial" panose="020B0604020202020204" pitchFamily="34" charset="0"/>
            </a:endParaRPr>
          </a:p>
        </p:txBody>
      </p:sp>
      <p:sp>
        <p:nvSpPr>
          <p:cNvPr id="16" name="Textfeld 15"/>
          <p:cNvSpPr txBox="1"/>
          <p:nvPr/>
        </p:nvSpPr>
        <p:spPr>
          <a:xfrm>
            <a:off x="4613373" y="3146699"/>
            <a:ext cx="1368151" cy="461665"/>
          </a:xfrm>
          <a:prstGeom prst="rect">
            <a:avLst/>
          </a:prstGeom>
          <a:noFill/>
        </p:spPr>
        <p:txBody>
          <a:bodyPr wrap="square" rtlCol="0">
            <a:spAutoFit/>
          </a:bodyPr>
          <a:lstStyle/>
          <a:p>
            <a:pPr algn="ctr"/>
            <a:r>
              <a:rPr lang="de-DE" sz="1200" b="1" dirty="0">
                <a:solidFill>
                  <a:srgbClr val="003399"/>
                </a:solidFill>
                <a:latin typeface="Arial" panose="020B0604020202020204" pitchFamily="34" charset="0"/>
                <a:cs typeface="Arial" panose="020B0604020202020204" pitchFamily="34" charset="0"/>
              </a:rPr>
              <a:t>Team </a:t>
            </a:r>
          </a:p>
          <a:p>
            <a:pPr algn="ctr"/>
            <a:r>
              <a:rPr lang="de-DE" sz="1200" b="1" dirty="0">
                <a:solidFill>
                  <a:srgbClr val="003399"/>
                </a:solidFill>
                <a:latin typeface="Arial" panose="020B0604020202020204" pitchFamily="34" charset="0"/>
                <a:cs typeface="Arial" panose="020B0604020202020204" pitchFamily="34" charset="0"/>
              </a:rPr>
              <a:t>Analyse</a:t>
            </a:r>
          </a:p>
        </p:txBody>
      </p:sp>
      <p:sp>
        <p:nvSpPr>
          <p:cNvPr id="17" name="Textfeld 16"/>
          <p:cNvSpPr txBox="1"/>
          <p:nvPr/>
        </p:nvSpPr>
        <p:spPr>
          <a:xfrm>
            <a:off x="3396380" y="2609664"/>
            <a:ext cx="1173917" cy="646331"/>
          </a:xfrm>
          <a:prstGeom prst="rect">
            <a:avLst/>
          </a:prstGeom>
          <a:noFill/>
        </p:spPr>
        <p:txBody>
          <a:bodyPr wrap="square" rtlCol="0">
            <a:spAutoFit/>
          </a:bodyPr>
          <a:lstStyle/>
          <a:p>
            <a:pPr algn="ctr"/>
            <a:r>
              <a:rPr lang="de-DE" sz="1200" b="1" dirty="0">
                <a:solidFill>
                  <a:srgbClr val="003399"/>
                </a:solidFill>
                <a:latin typeface="Aruial"/>
                <a:cs typeface="Arial" panose="020B0604020202020204" pitchFamily="34" charset="0"/>
              </a:rPr>
              <a:t>Team</a:t>
            </a:r>
          </a:p>
          <a:p>
            <a:pPr algn="ctr"/>
            <a:r>
              <a:rPr lang="de-DE" sz="1200" b="1" dirty="0">
                <a:solidFill>
                  <a:srgbClr val="003399"/>
                </a:solidFill>
                <a:latin typeface="Arial" panose="020B0604020202020204" pitchFamily="34" charset="0"/>
                <a:cs typeface="Arial" panose="020B0604020202020204" pitchFamily="34" charset="0"/>
              </a:rPr>
              <a:t>Honorar-beratung</a:t>
            </a:r>
          </a:p>
        </p:txBody>
      </p:sp>
      <p:sp>
        <p:nvSpPr>
          <p:cNvPr id="18" name="Textfeld 17"/>
          <p:cNvSpPr txBox="1"/>
          <p:nvPr/>
        </p:nvSpPr>
        <p:spPr>
          <a:xfrm>
            <a:off x="3959328" y="3896591"/>
            <a:ext cx="1079474" cy="461665"/>
          </a:xfrm>
          <a:prstGeom prst="rect">
            <a:avLst/>
          </a:prstGeom>
          <a:noFill/>
        </p:spPr>
        <p:txBody>
          <a:bodyPr wrap="square" rtlCol="0">
            <a:spAutoFit/>
          </a:bodyPr>
          <a:lstStyle/>
          <a:p>
            <a:pPr algn="ctr"/>
            <a:r>
              <a:rPr lang="de-DE" sz="1200" b="1" dirty="0">
                <a:solidFill>
                  <a:srgbClr val="003399"/>
                </a:solidFill>
                <a:latin typeface="Arial" panose="020B0604020202020204" pitchFamily="34" charset="0"/>
                <a:cs typeface="Arial" panose="020B0604020202020204" pitchFamily="34" charset="0"/>
              </a:rPr>
              <a:t>Team</a:t>
            </a:r>
          </a:p>
          <a:p>
            <a:pPr algn="ctr"/>
            <a:r>
              <a:rPr lang="de-DE" sz="1200" b="1" dirty="0">
                <a:solidFill>
                  <a:srgbClr val="003399"/>
                </a:solidFill>
                <a:latin typeface="Arial" panose="020B0604020202020204" pitchFamily="34" charset="0"/>
                <a:cs typeface="Arial" panose="020B0604020202020204" pitchFamily="34" charset="0"/>
              </a:rPr>
              <a:t>Lotsen</a:t>
            </a:r>
          </a:p>
        </p:txBody>
      </p:sp>
      <p:sp>
        <p:nvSpPr>
          <p:cNvPr id="19" name="Rechteck 18"/>
          <p:cNvSpPr/>
          <p:nvPr/>
        </p:nvSpPr>
        <p:spPr>
          <a:xfrm>
            <a:off x="5862769" y="3306847"/>
            <a:ext cx="3367898" cy="892552"/>
          </a:xfrm>
          <a:prstGeom prst="rect">
            <a:avLst/>
          </a:prstGeom>
        </p:spPr>
        <p:txBody>
          <a:bodyPr wrap="square">
            <a:spAutoFit/>
          </a:bodyPr>
          <a:lstStyle/>
          <a:p>
            <a:pPr marL="342892" indent="-342892">
              <a:buFont typeface="Arial" panose="020B0604020202020204" pitchFamily="34" charset="0"/>
              <a:buChar char="•"/>
            </a:pPr>
            <a:r>
              <a:rPr lang="de-DE" sz="1300" dirty="0">
                <a:latin typeface="Arial" panose="020B0604020202020204" pitchFamily="34" charset="0"/>
                <a:cs typeface="Arial" panose="020B0604020202020204" pitchFamily="34" charset="0"/>
              </a:rPr>
              <a:t>Statistische Auswertungen</a:t>
            </a:r>
          </a:p>
          <a:p>
            <a:pPr marL="342892" indent="-342892">
              <a:buFont typeface="Arial" panose="020B0604020202020204" pitchFamily="34" charset="0"/>
              <a:buChar char="•"/>
            </a:pPr>
            <a:r>
              <a:rPr lang="de-DE" sz="1300" dirty="0">
                <a:latin typeface="Arial" panose="020B0604020202020204" pitchFamily="34" charset="0"/>
                <a:cs typeface="Arial" panose="020B0604020202020204" pitchFamily="34" charset="0"/>
              </a:rPr>
              <a:t>Ad-hoc Analysen zu aktuellen Themen</a:t>
            </a:r>
          </a:p>
          <a:p>
            <a:pPr marL="342892" indent="-342892">
              <a:buFont typeface="Arial" panose="020B0604020202020204" pitchFamily="34" charset="0"/>
              <a:buChar char="•"/>
            </a:pPr>
            <a:r>
              <a:rPr lang="de-DE" sz="1300" dirty="0">
                <a:latin typeface="Arial" panose="020B0604020202020204" pitchFamily="34" charset="0"/>
                <a:cs typeface="Arial" panose="020B0604020202020204" pitchFamily="34" charset="0"/>
              </a:rPr>
              <a:t>Darstellung von Analyseergebnissen</a:t>
            </a:r>
          </a:p>
          <a:p>
            <a:pPr marL="342892" indent="-342892">
              <a:buFont typeface="Arial" panose="020B0604020202020204" pitchFamily="34" charset="0"/>
              <a:buChar char="•"/>
            </a:pPr>
            <a:r>
              <a:rPr lang="de-DE" sz="1300" dirty="0">
                <a:latin typeface="Arial" panose="020B0604020202020204" pitchFamily="34" charset="0"/>
                <a:cs typeface="Arial" panose="020B0604020202020204" pitchFamily="34" charset="0"/>
              </a:rPr>
              <a:t>Handlungsempfehlungen</a:t>
            </a:r>
          </a:p>
        </p:txBody>
      </p:sp>
      <p:sp>
        <p:nvSpPr>
          <p:cNvPr id="20" name="Rechteck 19"/>
          <p:cNvSpPr/>
          <p:nvPr/>
        </p:nvSpPr>
        <p:spPr>
          <a:xfrm>
            <a:off x="209993" y="2514982"/>
            <a:ext cx="3325167" cy="1092607"/>
          </a:xfrm>
          <a:prstGeom prst="rect">
            <a:avLst/>
          </a:prstGeom>
        </p:spPr>
        <p:txBody>
          <a:bodyPr wrap="square">
            <a:spAutoFit/>
          </a:bodyPr>
          <a:lstStyle/>
          <a:p>
            <a:pPr marL="342892" indent="-342892">
              <a:buFont typeface="Arial" panose="020B0604020202020204" pitchFamily="34" charset="0"/>
              <a:buChar char="•"/>
            </a:pPr>
            <a:r>
              <a:rPr lang="de-DE" sz="1300" dirty="0">
                <a:latin typeface="Arial" panose="020B0604020202020204" pitchFamily="34" charset="0"/>
                <a:cs typeface="Arial" panose="020B0604020202020204" pitchFamily="34" charset="0"/>
              </a:rPr>
              <a:t>Budgetzuweisung</a:t>
            </a:r>
          </a:p>
          <a:p>
            <a:pPr marL="342892" indent="-342892">
              <a:buFont typeface="Arial" panose="020B0604020202020204" pitchFamily="34" charset="0"/>
              <a:buChar char="•"/>
            </a:pPr>
            <a:r>
              <a:rPr lang="de-DE" sz="1300" dirty="0">
                <a:latin typeface="Arial" panose="020B0604020202020204" pitchFamily="34" charset="0"/>
                <a:cs typeface="Arial" panose="020B0604020202020204" pitchFamily="34" charset="0"/>
              </a:rPr>
              <a:t>Honorarberatung </a:t>
            </a:r>
          </a:p>
          <a:p>
            <a:r>
              <a:rPr lang="de-DE" sz="1300" dirty="0">
                <a:latin typeface="Arial" panose="020B0604020202020204" pitchFamily="34" charset="0"/>
                <a:cs typeface="Arial" panose="020B0604020202020204" pitchFamily="34" charset="0"/>
              </a:rPr>
              <a:t>       (Honorarbescheid, Praxisanalysen)</a:t>
            </a:r>
          </a:p>
          <a:p>
            <a:pPr marL="342892" indent="-342892">
              <a:buFont typeface="Arial" panose="020B0604020202020204" pitchFamily="34" charset="0"/>
              <a:buChar char="•"/>
            </a:pPr>
            <a:r>
              <a:rPr lang="de-DE" sz="1300" dirty="0">
                <a:latin typeface="Arial" panose="020B0604020202020204" pitchFamily="34" charset="0"/>
                <a:cs typeface="Arial" panose="020B0604020202020204" pitchFamily="34" charset="0"/>
              </a:rPr>
              <a:t>Leistungsobergrenzen</a:t>
            </a:r>
          </a:p>
          <a:p>
            <a:pPr marL="342892" indent="-342892">
              <a:buFont typeface="Arial" panose="020B0604020202020204" pitchFamily="34" charset="0"/>
              <a:buChar char="•"/>
            </a:pPr>
            <a:r>
              <a:rPr lang="de-DE" sz="1300" dirty="0">
                <a:latin typeface="Arial" panose="020B0604020202020204" pitchFamily="34" charset="0"/>
                <a:cs typeface="Arial" panose="020B0604020202020204" pitchFamily="34" charset="0"/>
              </a:rPr>
              <a:t>Vergütungsanpassungen</a:t>
            </a:r>
          </a:p>
        </p:txBody>
      </p:sp>
      <p:sp>
        <p:nvSpPr>
          <p:cNvPr id="21" name="Textfeld 20"/>
          <p:cNvSpPr txBox="1"/>
          <p:nvPr/>
        </p:nvSpPr>
        <p:spPr>
          <a:xfrm>
            <a:off x="2411760" y="1507610"/>
            <a:ext cx="743898" cy="246221"/>
          </a:xfrm>
          <a:prstGeom prst="rect">
            <a:avLst/>
          </a:prstGeom>
          <a:noFill/>
        </p:spPr>
        <p:txBody>
          <a:bodyPr wrap="square" rtlCol="0">
            <a:spAutoFit/>
          </a:bodyPr>
          <a:lstStyle/>
          <a:p>
            <a:r>
              <a:rPr lang="de-DE" sz="1000" b="1" dirty="0">
                <a:solidFill>
                  <a:srgbClr val="003399"/>
                </a:solidFill>
                <a:latin typeface="Arial" panose="020B0604020202020204" pitchFamily="34" charset="0"/>
                <a:cs typeface="Arial" panose="020B0604020202020204" pitchFamily="34" charset="0"/>
              </a:rPr>
              <a:t>Zentrale</a:t>
            </a:r>
          </a:p>
        </p:txBody>
      </p:sp>
      <p:sp>
        <p:nvSpPr>
          <p:cNvPr id="22" name="Rechteck 21"/>
          <p:cNvSpPr/>
          <p:nvPr/>
        </p:nvSpPr>
        <p:spPr>
          <a:xfrm>
            <a:off x="4485641" y="930763"/>
            <a:ext cx="4059615" cy="1092607"/>
          </a:xfrm>
          <a:prstGeom prst="rect">
            <a:avLst/>
          </a:prstGeom>
        </p:spPr>
        <p:txBody>
          <a:bodyPr wrap="square">
            <a:spAutoFit/>
          </a:bodyPr>
          <a:lstStyle/>
          <a:p>
            <a:pPr marL="342892" indent="-342892">
              <a:buFont typeface="Arial" panose="020B0604020202020204" pitchFamily="34" charset="0"/>
              <a:buChar char="•"/>
            </a:pPr>
            <a:r>
              <a:rPr lang="de-DE" sz="1300" dirty="0">
                <a:latin typeface="Arial" panose="020B0604020202020204" pitchFamily="34" charset="0"/>
                <a:cs typeface="Arial" panose="020B0604020202020204" pitchFamily="34" charset="0"/>
              </a:rPr>
              <a:t>First-Level-Support für Fragen zum </a:t>
            </a:r>
            <a:r>
              <a:rPr lang="de-DE" sz="1300" dirty="0" smtClean="0">
                <a:latin typeface="Arial" panose="020B0604020202020204" pitchFamily="34" charset="0"/>
                <a:cs typeface="Arial" panose="020B0604020202020204" pitchFamily="34" charset="0"/>
              </a:rPr>
              <a:t>Praxisalltag</a:t>
            </a:r>
          </a:p>
          <a:p>
            <a:pPr marL="342892" indent="-342892">
              <a:buFont typeface="Arial" panose="020B0604020202020204" pitchFamily="34" charset="0"/>
              <a:buChar char="•"/>
            </a:pPr>
            <a:r>
              <a:rPr lang="de-DE" sz="1300" dirty="0" smtClean="0">
                <a:latin typeface="Arial" panose="020B0604020202020204" pitchFamily="34" charset="0"/>
                <a:cs typeface="Arial" panose="020B0604020202020204" pitchFamily="34" charset="0"/>
              </a:rPr>
              <a:t>proaktive Kommunikation</a:t>
            </a:r>
            <a:endParaRPr lang="de-DE" sz="1300" dirty="0">
              <a:latin typeface="Arial" panose="020B0604020202020204" pitchFamily="34" charset="0"/>
              <a:cs typeface="Arial" panose="020B0604020202020204" pitchFamily="34" charset="0"/>
            </a:endParaRPr>
          </a:p>
          <a:p>
            <a:pPr marL="342892" indent="-342892">
              <a:buFont typeface="Arial" panose="020B0604020202020204" pitchFamily="34" charset="0"/>
              <a:buChar char="•"/>
            </a:pPr>
            <a:r>
              <a:rPr lang="de-DE" sz="1300" dirty="0" smtClean="0">
                <a:latin typeface="Arial" panose="020B0604020202020204" pitchFamily="34" charset="0"/>
                <a:cs typeface="Arial" panose="020B0604020202020204" pitchFamily="34" charset="0"/>
              </a:rPr>
              <a:t>MFA </a:t>
            </a:r>
            <a:r>
              <a:rPr lang="de-DE" sz="1300" dirty="0">
                <a:latin typeface="Arial" panose="020B0604020202020204" pitchFamily="34" charset="0"/>
                <a:cs typeface="Arial" panose="020B0604020202020204" pitchFamily="34" charset="0"/>
              </a:rPr>
              <a:t>Informationen</a:t>
            </a:r>
          </a:p>
          <a:p>
            <a:pPr marL="342892" indent="-342892">
              <a:buFont typeface="Arial" panose="020B0604020202020204" pitchFamily="34" charset="0"/>
              <a:buChar char="•"/>
            </a:pPr>
            <a:r>
              <a:rPr lang="de-DE" sz="1300" dirty="0">
                <a:latin typeface="Arial" panose="020B0604020202020204" pitchFamily="34" charset="0"/>
                <a:cs typeface="Arial" panose="020B0604020202020204" pitchFamily="34" charset="0"/>
              </a:rPr>
              <a:t>Schwarzes Brett</a:t>
            </a:r>
          </a:p>
          <a:p>
            <a:pPr marL="342892" indent="-342892">
              <a:buFont typeface="Arial" panose="020B0604020202020204" pitchFamily="34" charset="0"/>
              <a:buChar char="•"/>
            </a:pPr>
            <a:r>
              <a:rPr lang="de-DE" sz="1300" dirty="0">
                <a:latin typeface="Arial" panose="020B0604020202020204" pitchFamily="34" charset="0"/>
                <a:cs typeface="Arial" panose="020B0604020202020204" pitchFamily="34" charset="0"/>
              </a:rPr>
              <a:t>KV Journal Rubrik „Fragen und Antworten</a:t>
            </a:r>
            <a:r>
              <a:rPr lang="de-DE" sz="1300" dirty="0"/>
              <a:t>“</a:t>
            </a:r>
          </a:p>
        </p:txBody>
      </p:sp>
      <p:sp>
        <p:nvSpPr>
          <p:cNvPr id="23" name="Inhaltsplatzhalter 4"/>
          <p:cNvSpPr>
            <a:spLocks noGrp="1"/>
          </p:cNvSpPr>
          <p:nvPr>
            <p:ph idx="13"/>
          </p:nvPr>
        </p:nvSpPr>
        <p:spPr>
          <a:xfrm>
            <a:off x="607165" y="4879933"/>
            <a:ext cx="3830081" cy="197819"/>
          </a:xfrm>
        </p:spPr>
        <p:txBody>
          <a:bodyPr>
            <a:normAutofit fontScale="92500" lnSpcReduction="10000"/>
          </a:bodyPr>
          <a:lstStyle/>
          <a:p>
            <a:r>
              <a:rPr lang="de-DE" dirty="0"/>
              <a:t>MSB stellt sich vor</a:t>
            </a:r>
          </a:p>
        </p:txBody>
      </p:sp>
    </p:spTree>
    <p:extLst>
      <p:ext uri="{BB962C8B-B14F-4D97-AF65-F5344CB8AC3E}">
        <p14:creationId xmlns:p14="http://schemas.microsoft.com/office/powerpoint/2010/main" val="99760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1"/>
          <p:cNvSpPr txBox="1">
            <a:spLocks/>
          </p:cNvSpPr>
          <p:nvPr/>
        </p:nvSpPr>
        <p:spPr>
          <a:xfrm>
            <a:off x="623888" y="843559"/>
            <a:ext cx="7886700" cy="3723680"/>
          </a:xfrm>
          <a:prstGeom prst="rect">
            <a:avLst/>
          </a:prstGeom>
        </p:spPr>
        <p:txBody>
          <a:bodyP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gn="ctr">
              <a:lnSpc>
                <a:spcPct val="100000"/>
              </a:lnSpc>
              <a:spcBef>
                <a:spcPct val="20000"/>
              </a:spcBef>
            </a:pPr>
            <a:endParaRPr lang="de-DE" sz="2000" b="1" dirty="0">
              <a:solidFill>
                <a:prstClr val="black"/>
              </a:solidFill>
            </a:endParaRPr>
          </a:p>
          <a:p>
            <a:pPr marL="0" indent="0" algn="ctr">
              <a:lnSpc>
                <a:spcPct val="100000"/>
              </a:lnSpc>
              <a:spcBef>
                <a:spcPct val="20000"/>
              </a:spcBef>
              <a:buNone/>
            </a:pPr>
            <a:r>
              <a:rPr lang="de-DE" sz="2000" dirty="0">
                <a:solidFill>
                  <a:prstClr val="black"/>
                </a:solidFill>
                <a:latin typeface="Arial" panose="020B0604020202020204" pitchFamily="34" charset="0"/>
                <a:cs typeface="Arial" panose="020B0604020202020204" pitchFamily="34" charset="0"/>
              </a:rPr>
              <a:t>Wir sind für Sie da!</a:t>
            </a:r>
            <a:endParaRPr lang="de-DE" sz="2800" dirty="0">
              <a:latin typeface="Arial" panose="020B0604020202020204" pitchFamily="34" charset="0"/>
              <a:cs typeface="Arial" panose="020B0604020202020204" pitchFamily="34" charset="0"/>
            </a:endParaRPr>
          </a:p>
        </p:txBody>
      </p:sp>
      <p:sp>
        <p:nvSpPr>
          <p:cNvPr id="5" name="Abgerundetes Rechteck 4"/>
          <p:cNvSpPr/>
          <p:nvPr/>
        </p:nvSpPr>
        <p:spPr>
          <a:xfrm>
            <a:off x="1488801" y="2067694"/>
            <a:ext cx="6336704" cy="2376264"/>
          </a:xfrm>
          <a:prstGeom prst="roundRect">
            <a:avLst/>
          </a:prstGeom>
          <a:solidFill>
            <a:srgbClr val="005CA9"/>
          </a:solidFill>
          <a:ln w="25400" cap="flat" cmpd="sng" algn="ctr">
            <a:solidFill>
              <a:srgbClr val="005CA9"/>
            </a:solidFill>
            <a:prstDash val="solid"/>
          </a:ln>
          <a:effectLst/>
        </p:spPr>
        <p:txBody>
          <a:bodyPr rtlCol="0" anchor="ctr"/>
          <a:lstStyle/>
          <a:p>
            <a:pPr algn="ctr" defTabSz="914378">
              <a:defRPr/>
            </a:pPr>
            <a:endParaRPr lang="de-DE" sz="3200" b="1" kern="0" dirty="0">
              <a:ln w="0"/>
              <a:solidFill>
                <a:prstClr val="white"/>
              </a:solidFill>
              <a:effectLst>
                <a:outerShdw blurRad="38100" dist="25400" dir="5400000" algn="ctr" rotWithShape="0">
                  <a:srgbClr val="6E747A">
                    <a:alpha val="43000"/>
                  </a:srgbClr>
                </a:outerShdw>
              </a:effectLst>
              <a:latin typeface="Calibri"/>
            </a:endParaRPr>
          </a:p>
          <a:p>
            <a:pPr algn="ctr" defTabSz="914378">
              <a:defRPr/>
            </a:pPr>
            <a:r>
              <a:rPr lang="de-DE" sz="3300" b="1" kern="0" dirty="0">
                <a:ln w="0"/>
                <a:solidFill>
                  <a:prstClr val="white"/>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First Level Support</a:t>
            </a:r>
          </a:p>
          <a:p>
            <a:pPr algn="ctr" defTabSz="914378">
              <a:defRPr/>
            </a:pPr>
            <a:endParaRPr lang="de-DE" sz="1000" b="1" kern="0" dirty="0">
              <a:ln w="0"/>
              <a:solidFill>
                <a:prstClr val="white"/>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pPr algn="ctr" defTabSz="914378">
              <a:defRPr/>
            </a:pPr>
            <a:r>
              <a:rPr lang="de-DE" sz="1600" b="1" kern="0" dirty="0">
                <a:ln w="0"/>
                <a:solidFill>
                  <a:prstClr val="white"/>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Tel.: </a:t>
            </a:r>
            <a:r>
              <a:rPr lang="de-DE" sz="3600" b="1" kern="0" dirty="0">
                <a:ln w="0"/>
                <a:solidFill>
                  <a:prstClr val="white"/>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040 / 22802 -802</a:t>
            </a:r>
          </a:p>
          <a:p>
            <a:pPr algn="ctr" defTabSz="914378">
              <a:defRPr/>
            </a:pPr>
            <a:r>
              <a:rPr lang="de-DE" b="1" kern="0" dirty="0">
                <a:ln w="0"/>
                <a:solidFill>
                  <a:prstClr val="white"/>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E-Mail: </a:t>
            </a:r>
            <a:r>
              <a:rPr lang="de-DE" sz="3000" b="1" kern="0" dirty="0">
                <a:ln w="0"/>
                <a:solidFill>
                  <a:prstClr val="white"/>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mitgliederservice@kvhh.de</a:t>
            </a:r>
          </a:p>
          <a:p>
            <a:pPr algn="ctr" defTabSz="914378">
              <a:defRPr/>
            </a:pPr>
            <a:endParaRPr lang="de-DE" sz="3200" b="1" kern="0" dirty="0">
              <a:ln w="0"/>
              <a:solidFill>
                <a:prstClr val="white"/>
              </a:solidFill>
              <a:effectLst>
                <a:outerShdw blurRad="38100" dist="25400" dir="5400000" algn="ctr" rotWithShape="0">
                  <a:srgbClr val="6E747A">
                    <a:alpha val="43000"/>
                  </a:srgbClr>
                </a:outerShdw>
              </a:effectLst>
              <a:latin typeface="Calibri"/>
            </a:endParaRPr>
          </a:p>
        </p:txBody>
      </p:sp>
      <p:sp>
        <p:nvSpPr>
          <p:cNvPr id="6" name="Titel 2"/>
          <p:cNvSpPr>
            <a:spLocks noGrp="1"/>
          </p:cNvSpPr>
          <p:nvPr>
            <p:ph type="title"/>
          </p:nvPr>
        </p:nvSpPr>
        <p:spPr>
          <a:xfrm>
            <a:off x="219079" y="236754"/>
            <a:ext cx="8365744" cy="421555"/>
          </a:xfrm>
        </p:spPr>
        <p:txBody>
          <a:bodyPr>
            <a:normAutofit/>
          </a:bodyPr>
          <a:lstStyle/>
          <a:p>
            <a:r>
              <a:rPr lang="de-DE" sz="1800" dirty="0"/>
              <a:t>Mitgliederservice</a:t>
            </a:r>
          </a:p>
        </p:txBody>
      </p:sp>
      <p:sp>
        <p:nvSpPr>
          <p:cNvPr id="7" name="Inhaltsplatzhalter 4"/>
          <p:cNvSpPr>
            <a:spLocks noGrp="1"/>
          </p:cNvSpPr>
          <p:nvPr>
            <p:ph idx="13"/>
          </p:nvPr>
        </p:nvSpPr>
        <p:spPr>
          <a:xfrm>
            <a:off x="607165" y="4879933"/>
            <a:ext cx="3830081" cy="197819"/>
          </a:xfrm>
        </p:spPr>
        <p:txBody>
          <a:bodyPr>
            <a:normAutofit fontScale="92500" lnSpcReduction="10000"/>
          </a:bodyPr>
          <a:lstStyle/>
          <a:p>
            <a:r>
              <a:rPr lang="de-DE" dirty="0"/>
              <a:t>MSB stellt sich vor</a:t>
            </a:r>
          </a:p>
        </p:txBody>
      </p:sp>
    </p:spTree>
    <p:extLst>
      <p:ext uri="{BB962C8B-B14F-4D97-AF65-F5344CB8AC3E}">
        <p14:creationId xmlns:p14="http://schemas.microsoft.com/office/powerpoint/2010/main" val="393172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847180" y="856648"/>
            <a:ext cx="5296820" cy="1937022"/>
          </a:xfrm>
        </p:spPr>
        <p:txBody>
          <a:bodyPr>
            <a:normAutofit lnSpcReduction="10000"/>
          </a:bodyPr>
          <a:lstStyle/>
          <a:p>
            <a:pPr lvl="0">
              <a:lnSpc>
                <a:spcPct val="100000"/>
              </a:lnSpc>
              <a:spcBef>
                <a:spcPct val="20000"/>
              </a:spcBef>
            </a:pPr>
            <a:endParaRPr lang="de-DE" sz="1200" dirty="0"/>
          </a:p>
          <a:p>
            <a:pPr lvl="0">
              <a:lnSpc>
                <a:spcPct val="100000"/>
              </a:lnSpc>
              <a:spcBef>
                <a:spcPct val="20000"/>
              </a:spcBef>
            </a:pPr>
            <a:endParaRPr lang="de-DE" sz="1200" dirty="0"/>
          </a:p>
          <a:p>
            <a:pPr lvl="0">
              <a:lnSpc>
                <a:spcPct val="100000"/>
              </a:lnSpc>
              <a:spcBef>
                <a:spcPct val="20000"/>
              </a:spcBef>
            </a:pPr>
            <a:endParaRPr lang="de-DE" sz="1200" dirty="0"/>
          </a:p>
          <a:p>
            <a:pPr lvl="0">
              <a:lnSpc>
                <a:spcPct val="100000"/>
              </a:lnSpc>
              <a:spcBef>
                <a:spcPct val="20000"/>
              </a:spcBef>
            </a:pPr>
            <a:endParaRPr lang="de-DE" sz="1200" dirty="0"/>
          </a:p>
          <a:p>
            <a:pPr lvl="0">
              <a:lnSpc>
                <a:spcPct val="100000"/>
              </a:lnSpc>
              <a:spcBef>
                <a:spcPct val="20000"/>
              </a:spcBef>
            </a:pPr>
            <a:endParaRPr lang="de-DE" sz="1200" dirty="0"/>
          </a:p>
          <a:p>
            <a:pPr>
              <a:lnSpc>
                <a:spcPct val="100000"/>
              </a:lnSpc>
              <a:spcBef>
                <a:spcPts val="900"/>
              </a:spcBef>
            </a:pPr>
            <a:r>
              <a:rPr lang="de-DE" sz="2250" dirty="0" smtClean="0"/>
              <a:t>Vergütungssystematik &amp; Honorarbescheid </a:t>
            </a:r>
            <a:endParaRPr lang="de-DE" sz="3225" b="0" dirty="0"/>
          </a:p>
        </p:txBody>
      </p:sp>
      <p:sp>
        <p:nvSpPr>
          <p:cNvPr id="3" name="Inhaltsplatzhalter 2"/>
          <p:cNvSpPr>
            <a:spLocks noGrp="1"/>
          </p:cNvSpPr>
          <p:nvPr>
            <p:ph idx="10"/>
          </p:nvPr>
        </p:nvSpPr>
        <p:spPr/>
        <p:txBody>
          <a:bodyPr>
            <a:normAutofit fontScale="40000" lnSpcReduction="20000"/>
          </a:bodyPr>
          <a:lstStyle/>
          <a:p>
            <a:r>
              <a:rPr lang="de-DE" sz="2800" dirty="0"/>
              <a:t>Niklas Koch</a:t>
            </a:r>
          </a:p>
          <a:p>
            <a:endParaRPr lang="de-DE" dirty="0"/>
          </a:p>
        </p:txBody>
      </p:sp>
      <p:sp>
        <p:nvSpPr>
          <p:cNvPr id="5" name="Inhaltsplatzhalter 4"/>
          <p:cNvSpPr>
            <a:spLocks noGrp="1"/>
          </p:cNvSpPr>
          <p:nvPr>
            <p:ph idx="13"/>
          </p:nvPr>
        </p:nvSpPr>
        <p:spPr>
          <a:xfrm>
            <a:off x="3851920" y="4295948"/>
            <a:ext cx="4794056" cy="211918"/>
          </a:xfrm>
        </p:spPr>
        <p:txBody>
          <a:bodyPr>
            <a:noAutofit/>
          </a:bodyPr>
          <a:lstStyle/>
          <a:p>
            <a:pPr algn="r"/>
            <a:fld id="{6F5DFCDE-6269-43A9-8836-9919D7EA1472}" type="datetime1">
              <a:rPr lang="de-DE" sz="1000" smtClean="0"/>
              <a:t>27.05.2026</a:t>
            </a:fld>
            <a:endParaRPr lang="de-DE" sz="1000" dirty="0"/>
          </a:p>
        </p:txBody>
      </p:sp>
      <p:sp>
        <p:nvSpPr>
          <p:cNvPr id="6" name="Inhaltsplatzhalter 5"/>
          <p:cNvSpPr>
            <a:spLocks noGrp="1"/>
          </p:cNvSpPr>
          <p:nvPr>
            <p:ph idx="14"/>
          </p:nvPr>
        </p:nvSpPr>
        <p:spPr/>
        <p:txBody>
          <a:bodyPr>
            <a:normAutofit fontScale="92500" lnSpcReduction="20000"/>
          </a:bodyPr>
          <a:lstStyle/>
          <a:p>
            <a:r>
              <a:rPr lang="de-DE" dirty="0"/>
              <a:t>Mitgliederservice und Beratung (MSB)</a:t>
            </a:r>
          </a:p>
          <a:p>
            <a:endParaRPr lang="de-DE" dirty="0"/>
          </a:p>
        </p:txBody>
      </p:sp>
    </p:spTree>
    <p:extLst>
      <p:ext uri="{BB962C8B-B14F-4D97-AF65-F5344CB8AC3E}">
        <p14:creationId xmlns:p14="http://schemas.microsoft.com/office/powerpoint/2010/main" val="992475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79514" y="205980"/>
            <a:ext cx="8365744" cy="421555"/>
          </a:xfrm>
        </p:spPr>
        <p:txBody>
          <a:bodyPr>
            <a:normAutofit/>
          </a:bodyPr>
          <a:lstStyle/>
          <a:p>
            <a:r>
              <a:rPr lang="de-DE" sz="1800" dirty="0"/>
              <a:t>Zoom</a:t>
            </a:r>
          </a:p>
        </p:txBody>
      </p:sp>
      <p:sp>
        <p:nvSpPr>
          <p:cNvPr id="5" name="Inhaltsplatzhalter 4"/>
          <p:cNvSpPr>
            <a:spLocks noGrp="1"/>
          </p:cNvSpPr>
          <p:nvPr>
            <p:ph idx="13"/>
          </p:nvPr>
        </p:nvSpPr>
        <p:spPr/>
        <p:txBody>
          <a:bodyPr>
            <a:normAutofit fontScale="92500" lnSpcReduction="10000"/>
          </a:bodyPr>
          <a:lstStyle/>
          <a:p>
            <a:r>
              <a:rPr lang="de-DE" dirty="0" smtClean="0"/>
              <a:t>Zoom</a:t>
            </a:r>
            <a:endParaRPr lang="de-DE"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795" y="241975"/>
            <a:ext cx="6818957" cy="4835777"/>
          </a:xfrm>
          <a:prstGeom prst="rect">
            <a:avLst/>
          </a:prstGeom>
        </p:spPr>
      </p:pic>
      <p:sp>
        <p:nvSpPr>
          <p:cNvPr id="2" name="Ellipse 1"/>
          <p:cNvSpPr/>
          <p:nvPr/>
        </p:nvSpPr>
        <p:spPr>
          <a:xfrm>
            <a:off x="4600889" y="4359728"/>
            <a:ext cx="440871" cy="44087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Tree>
    <p:extLst>
      <p:ext uri="{BB962C8B-B14F-4D97-AF65-F5344CB8AC3E}">
        <p14:creationId xmlns:p14="http://schemas.microsoft.com/office/powerpoint/2010/main" val="816390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Einstieg</a:t>
            </a:r>
            <a:endParaRPr lang="de-DE" dirty="0"/>
          </a:p>
        </p:txBody>
      </p:sp>
      <p:sp>
        <p:nvSpPr>
          <p:cNvPr id="5" name="Inhaltsplatzhalter 4"/>
          <p:cNvSpPr>
            <a:spLocks noGrp="1"/>
          </p:cNvSpPr>
          <p:nvPr>
            <p:ph idx="13"/>
          </p:nvPr>
        </p:nvSpPr>
        <p:spPr/>
        <p:txBody>
          <a:bodyPr>
            <a:normAutofit fontScale="92500" lnSpcReduction="10000"/>
          </a:bodyPr>
          <a:lstStyle/>
          <a:p>
            <a:r>
              <a:rPr lang="de-DE" dirty="0" smtClean="0"/>
              <a:t>einstieg</a:t>
            </a:r>
            <a:endParaRPr lang="de-DE" dirty="0"/>
          </a:p>
        </p:txBody>
      </p:sp>
      <p:sp>
        <p:nvSpPr>
          <p:cNvPr id="6" name="Inhaltsplatzhalter 4"/>
          <p:cNvSpPr txBox="1">
            <a:spLocks/>
          </p:cNvSpPr>
          <p:nvPr/>
        </p:nvSpPr>
        <p:spPr>
          <a:xfrm>
            <a:off x="2579928" y="4879931"/>
            <a:ext cx="3830081" cy="197819"/>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900" b="1" kern="1200" cap="all" baseline="0">
                <a:solidFill>
                  <a:srgbClr val="005CA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de-DE" dirty="0"/>
          </a:p>
        </p:txBody>
      </p:sp>
      <p:pic>
        <p:nvPicPr>
          <p:cNvPr id="7" name="Grafik 6"/>
          <p:cNvPicPr>
            <a:picLocks noChangeAspect="1"/>
          </p:cNvPicPr>
          <p:nvPr/>
        </p:nvPicPr>
        <p:blipFill>
          <a:blip r:embed="rId3"/>
          <a:stretch>
            <a:fillRect/>
          </a:stretch>
        </p:blipFill>
        <p:spPr>
          <a:xfrm>
            <a:off x="299318" y="1779662"/>
            <a:ext cx="2762362" cy="3044584"/>
          </a:xfrm>
          <a:prstGeom prst="rect">
            <a:avLst/>
          </a:prstGeom>
        </p:spPr>
      </p:pic>
      <p:sp>
        <p:nvSpPr>
          <p:cNvPr id="8" name="Sprechblase: rechteckig mit abgerundeten Ecken 8">
            <a:extLst>
              <a:ext uri="{FF2B5EF4-FFF2-40B4-BE49-F238E27FC236}">
                <a16:creationId xmlns:a16="http://schemas.microsoft.com/office/drawing/2014/main" id="{C630DA52-3E5C-664C-ED99-EA878EA5BCA6}"/>
              </a:ext>
            </a:extLst>
          </p:cNvPr>
          <p:cNvSpPr/>
          <p:nvPr/>
        </p:nvSpPr>
        <p:spPr>
          <a:xfrm>
            <a:off x="5520920" y="1227368"/>
            <a:ext cx="3024336" cy="779584"/>
          </a:xfrm>
          <a:prstGeom prst="wedgeRoundRectCallout">
            <a:avLst/>
          </a:prstGeom>
          <a:scene3d>
            <a:camera prst="orthographicFront"/>
            <a:lightRig rig="threePt" dir="t"/>
          </a:scene3d>
          <a:sp3d>
            <a:bevelT w="139700" prst="cross"/>
          </a:sp3d>
        </p:spPr>
        <p:style>
          <a:lnRef idx="2">
            <a:schemeClr val="accent1"/>
          </a:lnRef>
          <a:fillRef idx="1">
            <a:schemeClr val="lt1"/>
          </a:fillRef>
          <a:effectRef idx="0">
            <a:schemeClr val="accent1"/>
          </a:effectRef>
          <a:fontRef idx="minor">
            <a:schemeClr val="dk1"/>
          </a:fontRef>
        </p:style>
        <p:txBody>
          <a:bodyPr rtlCol="0" anchor="ctr"/>
          <a:lstStyle/>
          <a:p>
            <a:pPr algn="ctr"/>
            <a:r>
              <a:rPr lang="de-DE" sz="1400" dirty="0">
                <a:latin typeface="Arial" panose="020B0604020202020204" pitchFamily="34" charset="0"/>
                <a:cs typeface="Arial" panose="020B0604020202020204" pitchFamily="34" charset="0"/>
              </a:rPr>
              <a:t>Was ist die MGV? </a:t>
            </a:r>
          </a:p>
          <a:p>
            <a:pPr algn="ctr"/>
            <a:r>
              <a:rPr lang="de-DE" sz="1400" dirty="0">
                <a:latin typeface="Arial" panose="020B0604020202020204" pitchFamily="34" charset="0"/>
                <a:cs typeface="Arial" panose="020B0604020202020204" pitchFamily="34" charset="0"/>
              </a:rPr>
              <a:t>Welche Ziffern betrifft das? </a:t>
            </a:r>
          </a:p>
        </p:txBody>
      </p:sp>
      <p:sp>
        <p:nvSpPr>
          <p:cNvPr id="9" name="Sprechblase: rechteckig mit abgerundeten Ecken 2">
            <a:extLst>
              <a:ext uri="{FF2B5EF4-FFF2-40B4-BE49-F238E27FC236}">
                <a16:creationId xmlns:a16="http://schemas.microsoft.com/office/drawing/2014/main" id="{96A118BB-A611-FEAE-EF14-8735354CF15F}"/>
              </a:ext>
            </a:extLst>
          </p:cNvPr>
          <p:cNvSpPr/>
          <p:nvPr/>
        </p:nvSpPr>
        <p:spPr>
          <a:xfrm>
            <a:off x="3092082" y="3609191"/>
            <a:ext cx="3024336" cy="715092"/>
          </a:xfrm>
          <a:prstGeom prst="wedgeRoundRectCallout">
            <a:avLst>
              <a:gd name="adj1" fmla="val -20833"/>
              <a:gd name="adj2" fmla="val 66319"/>
              <a:gd name="adj3" fmla="val 16667"/>
            </a:avLst>
          </a:prstGeom>
          <a:scene3d>
            <a:camera prst="orthographicFront"/>
            <a:lightRig rig="threePt" dir="t"/>
          </a:scene3d>
          <a:sp3d>
            <a:bevelT w="139700" prst="cross"/>
          </a:sp3d>
        </p:spPr>
        <p:style>
          <a:lnRef idx="2">
            <a:schemeClr val="accent1"/>
          </a:lnRef>
          <a:fillRef idx="1">
            <a:schemeClr val="lt1"/>
          </a:fillRef>
          <a:effectRef idx="0">
            <a:schemeClr val="accent1"/>
          </a:effectRef>
          <a:fontRef idx="minor">
            <a:schemeClr val="dk1"/>
          </a:fontRef>
        </p:style>
        <p:txBody>
          <a:bodyPr rtlCol="0" anchor="ctr"/>
          <a:lstStyle/>
          <a:p>
            <a:pPr algn="ctr"/>
            <a:r>
              <a:rPr lang="de-DE" sz="1400" dirty="0" smtClean="0">
                <a:latin typeface="Arial" panose="020B0604020202020204" pitchFamily="34" charset="0"/>
                <a:cs typeface="Arial" panose="020B0604020202020204" pitchFamily="34" charset="0"/>
              </a:rPr>
              <a:t>Was ist die </a:t>
            </a:r>
            <a:r>
              <a:rPr lang="de-DE" sz="1400" dirty="0">
                <a:latin typeface="Arial" panose="020B0604020202020204" pitchFamily="34" charset="0"/>
                <a:cs typeface="Arial" panose="020B0604020202020204" pitchFamily="34" charset="0"/>
              </a:rPr>
              <a:t>EGV? </a:t>
            </a:r>
            <a:endParaRPr lang="de-DE" sz="1400" dirty="0" smtClean="0">
              <a:latin typeface="Arial" panose="020B0604020202020204" pitchFamily="34" charset="0"/>
              <a:cs typeface="Arial" panose="020B0604020202020204" pitchFamily="34" charset="0"/>
            </a:endParaRPr>
          </a:p>
          <a:p>
            <a:pPr algn="ctr"/>
            <a:r>
              <a:rPr lang="de-DE" sz="1400" dirty="0" smtClean="0">
                <a:latin typeface="Arial" panose="020B0604020202020204" pitchFamily="34" charset="0"/>
                <a:cs typeface="Arial" panose="020B0604020202020204" pitchFamily="34" charset="0"/>
              </a:rPr>
              <a:t>Welche </a:t>
            </a:r>
            <a:r>
              <a:rPr lang="de-DE" sz="1400" dirty="0">
                <a:latin typeface="Arial" panose="020B0604020202020204" pitchFamily="34" charset="0"/>
                <a:cs typeface="Arial" panose="020B0604020202020204" pitchFamily="34" charset="0"/>
              </a:rPr>
              <a:t>Ziffern betrifft das? </a:t>
            </a:r>
          </a:p>
        </p:txBody>
      </p:sp>
      <p:sp>
        <p:nvSpPr>
          <p:cNvPr id="10" name="Sprechblase: rechteckig mit abgerundeten Ecken 3">
            <a:extLst>
              <a:ext uri="{FF2B5EF4-FFF2-40B4-BE49-F238E27FC236}">
                <a16:creationId xmlns:a16="http://schemas.microsoft.com/office/drawing/2014/main" id="{FFD8CE8E-9A1A-4E52-6C3D-3531B530AA65}"/>
              </a:ext>
            </a:extLst>
          </p:cNvPr>
          <p:cNvSpPr/>
          <p:nvPr/>
        </p:nvSpPr>
        <p:spPr>
          <a:xfrm>
            <a:off x="3092082" y="1072437"/>
            <a:ext cx="2170144" cy="918243"/>
          </a:xfrm>
          <a:prstGeom prst="wedgeRoundRectCallout">
            <a:avLst/>
          </a:prstGeom>
          <a:scene3d>
            <a:camera prst="orthographicFront"/>
            <a:lightRig rig="threePt" dir="t"/>
          </a:scene3d>
          <a:sp3d>
            <a:bevelT w="139700" prst="cross"/>
          </a:sp3d>
        </p:spPr>
        <p:style>
          <a:lnRef idx="2">
            <a:schemeClr val="accent1"/>
          </a:lnRef>
          <a:fillRef idx="1">
            <a:schemeClr val="lt1"/>
          </a:fillRef>
          <a:effectRef idx="0">
            <a:schemeClr val="accent1"/>
          </a:effectRef>
          <a:fontRef idx="minor">
            <a:schemeClr val="dk1"/>
          </a:fontRef>
        </p:style>
        <p:txBody>
          <a:bodyPr rtlCol="0" anchor="ctr"/>
          <a:lstStyle/>
          <a:p>
            <a:pPr algn="ctr"/>
            <a:r>
              <a:rPr lang="de-DE" sz="1400" dirty="0" smtClean="0">
                <a:latin typeface="Arial" panose="020B0604020202020204" pitchFamily="34" charset="0"/>
                <a:cs typeface="Arial" panose="020B0604020202020204" pitchFamily="34" charset="0"/>
              </a:rPr>
              <a:t>Was ist das PLB?</a:t>
            </a:r>
            <a:endParaRPr lang="de-DE" sz="1400" dirty="0">
              <a:latin typeface="Arial" panose="020B0604020202020204" pitchFamily="34" charset="0"/>
              <a:cs typeface="Arial" panose="020B0604020202020204" pitchFamily="34" charset="0"/>
            </a:endParaRPr>
          </a:p>
        </p:txBody>
      </p:sp>
      <p:sp>
        <p:nvSpPr>
          <p:cNvPr id="12" name="Sprechblase: rechteckig mit abgerundeten Ecken 9">
            <a:extLst>
              <a:ext uri="{FF2B5EF4-FFF2-40B4-BE49-F238E27FC236}">
                <a16:creationId xmlns:a16="http://schemas.microsoft.com/office/drawing/2014/main" id="{6A44D1F1-76F9-8B48-0012-87B1CAFC9953}"/>
              </a:ext>
            </a:extLst>
          </p:cNvPr>
          <p:cNvSpPr/>
          <p:nvPr/>
        </p:nvSpPr>
        <p:spPr>
          <a:xfrm>
            <a:off x="6428389" y="3157464"/>
            <a:ext cx="2467349" cy="730865"/>
          </a:xfrm>
          <a:prstGeom prst="wedgeRoundRectCallout">
            <a:avLst/>
          </a:prstGeom>
          <a:scene3d>
            <a:camera prst="orthographicFront"/>
            <a:lightRig rig="threePt" dir="t"/>
          </a:scene3d>
          <a:sp3d>
            <a:bevelT w="139700" prst="cross"/>
          </a:sp3d>
        </p:spPr>
        <p:style>
          <a:lnRef idx="2">
            <a:schemeClr val="accent1"/>
          </a:lnRef>
          <a:fillRef idx="1">
            <a:schemeClr val="lt1"/>
          </a:fillRef>
          <a:effectRef idx="0">
            <a:schemeClr val="accent1"/>
          </a:effectRef>
          <a:fontRef idx="minor">
            <a:schemeClr val="dk1"/>
          </a:fontRef>
        </p:style>
        <p:txBody>
          <a:bodyPr rtlCol="0" anchor="ctr"/>
          <a:lstStyle/>
          <a:p>
            <a:pPr algn="ctr"/>
            <a:r>
              <a:rPr lang="de-DE" sz="1400" dirty="0" smtClean="0">
                <a:latin typeface="Arial" panose="020B0604020202020204" pitchFamily="34" charset="0"/>
                <a:cs typeface="Arial" panose="020B0604020202020204" pitchFamily="34" charset="0"/>
              </a:rPr>
              <a:t>Welche Leistungen fallen in das PLB?</a:t>
            </a:r>
            <a:endParaRPr lang="de-DE" sz="1400" dirty="0">
              <a:latin typeface="Arial" panose="020B0604020202020204" pitchFamily="34" charset="0"/>
              <a:cs typeface="Arial" panose="020B0604020202020204" pitchFamily="34" charset="0"/>
            </a:endParaRPr>
          </a:p>
        </p:txBody>
      </p:sp>
      <p:sp>
        <p:nvSpPr>
          <p:cNvPr id="13" name="Sprechblase: rechteckig mit abgerundeten Ecken 2">
            <a:extLst>
              <a:ext uri="{FF2B5EF4-FFF2-40B4-BE49-F238E27FC236}">
                <a16:creationId xmlns:a16="http://schemas.microsoft.com/office/drawing/2014/main" id="{96A118BB-A611-FEAE-EF14-8735354CF15F}"/>
              </a:ext>
            </a:extLst>
          </p:cNvPr>
          <p:cNvSpPr>
            <a:spLocks noGrp="1"/>
          </p:cNvSpPr>
          <p:nvPr>
            <p:ph type="body" idx="1"/>
          </p:nvPr>
        </p:nvSpPr>
        <p:spPr>
          <a:xfrm>
            <a:off x="3820292" y="2280523"/>
            <a:ext cx="2692652" cy="842801"/>
          </a:xfrm>
          <a:prstGeom prst="wedgeRoundRectCallout">
            <a:avLst>
              <a:gd name="adj1" fmla="val -20833"/>
              <a:gd name="adj2" fmla="val 66319"/>
              <a:gd name="adj3" fmla="val 16667"/>
            </a:avLst>
          </a:prstGeom>
          <a:scene3d>
            <a:camera prst="orthographicFront"/>
            <a:lightRig rig="threePt" dir="t"/>
          </a:scene3d>
          <a:sp3d>
            <a:bevelT w="139700" prst="cross"/>
          </a:sp3d>
        </p:spPr>
        <p:style>
          <a:lnRef idx="2">
            <a:schemeClr val="accent1"/>
          </a:lnRef>
          <a:fillRef idx="1">
            <a:schemeClr val="lt1"/>
          </a:fillRef>
          <a:effectRef idx="0">
            <a:schemeClr val="accent1"/>
          </a:effectRef>
          <a:fontRef idx="minor">
            <a:schemeClr val="dk1"/>
          </a:fontRef>
        </p:style>
        <p:txBody>
          <a:bodyPr rtlCol="0" anchor="ctr">
            <a:normAutofit fontScale="92500" lnSpcReduction="10000"/>
          </a:bodyPr>
          <a:lstStyle/>
          <a:p>
            <a:pPr algn="ctr"/>
            <a:r>
              <a:rPr lang="de-DE" sz="1400" dirty="0" smtClean="0">
                <a:latin typeface="Arial" panose="020B0604020202020204" pitchFamily="34" charset="0"/>
                <a:cs typeface="Arial" panose="020B0604020202020204" pitchFamily="34" charset="0"/>
              </a:rPr>
              <a:t>Gibt es einen Unterschied zwischen dem PLB im Honorarbescheid und in der Info?</a:t>
            </a:r>
            <a:endParaRPr lang="de-DE" sz="1400" dirty="0">
              <a:latin typeface="Arial" panose="020B0604020202020204" pitchFamily="34" charset="0"/>
              <a:cs typeface="Arial" panose="020B0604020202020204" pitchFamily="34" charset="0"/>
            </a:endParaRPr>
          </a:p>
        </p:txBody>
      </p:sp>
      <p:sp>
        <p:nvSpPr>
          <p:cNvPr id="14" name="Sprechblase: rechteckig mit abgerundeten Ecken 3">
            <a:extLst>
              <a:ext uri="{FF2B5EF4-FFF2-40B4-BE49-F238E27FC236}">
                <a16:creationId xmlns:a16="http://schemas.microsoft.com/office/drawing/2014/main" id="{FFD8CE8E-9A1A-4E52-6C3D-3531B530AA65}"/>
              </a:ext>
            </a:extLst>
          </p:cNvPr>
          <p:cNvSpPr/>
          <p:nvPr/>
        </p:nvSpPr>
        <p:spPr>
          <a:xfrm>
            <a:off x="251520" y="404345"/>
            <a:ext cx="2592288" cy="1235718"/>
          </a:xfrm>
          <a:prstGeom prst="wedgeRoundRectCallout">
            <a:avLst/>
          </a:prstGeom>
          <a:scene3d>
            <a:camera prst="orthographicFront"/>
            <a:lightRig rig="threePt" dir="t"/>
          </a:scene3d>
          <a:sp3d>
            <a:bevelT w="139700" prst="cross"/>
          </a:sp3d>
        </p:spPr>
        <p:style>
          <a:lnRef idx="2">
            <a:schemeClr val="accent1"/>
          </a:lnRef>
          <a:fillRef idx="1">
            <a:schemeClr val="lt1"/>
          </a:fillRef>
          <a:effectRef idx="0">
            <a:schemeClr val="accent1"/>
          </a:effectRef>
          <a:fontRef idx="minor">
            <a:schemeClr val="dk1"/>
          </a:fontRef>
        </p:style>
        <p:txBody>
          <a:bodyPr rtlCol="0" anchor="ctr"/>
          <a:lstStyle/>
          <a:p>
            <a:r>
              <a:rPr lang="de-DE" sz="1400" dirty="0">
                <a:solidFill>
                  <a:schemeClr val="tx1"/>
                </a:solidFill>
                <a:latin typeface="Arial" panose="020B0604020202020204" pitchFamily="34" charset="0"/>
                <a:cs typeface="Arial" panose="020B0604020202020204" pitchFamily="34" charset="0"/>
              </a:rPr>
              <a:t>Schreiben: „Ihr(e) Praxisbezogenes(n) Leistungsbudget(s) für das Quartal 3/2025“ – PLB Information</a:t>
            </a:r>
          </a:p>
        </p:txBody>
      </p:sp>
    </p:spTree>
    <p:extLst>
      <p:ext uri="{BB962C8B-B14F-4D97-AF65-F5344CB8AC3E}">
        <p14:creationId xmlns:p14="http://schemas.microsoft.com/office/powerpoint/2010/main" val="102788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Ziel verfehlt… GKV </a:t>
            </a:r>
            <a:r>
              <a:rPr lang="de-DE" dirty="0" smtClean="0"/>
              <a:t>Beitragssatzstabilisierungsgesetz</a:t>
            </a:r>
            <a:endParaRPr lang="de-DE" dirty="0"/>
          </a:p>
        </p:txBody>
      </p:sp>
      <p:sp>
        <p:nvSpPr>
          <p:cNvPr id="5" name="Inhaltsplatzhalter 4"/>
          <p:cNvSpPr>
            <a:spLocks noGrp="1"/>
          </p:cNvSpPr>
          <p:nvPr>
            <p:ph idx="13"/>
          </p:nvPr>
        </p:nvSpPr>
        <p:spPr/>
        <p:txBody>
          <a:bodyPr>
            <a:normAutofit fontScale="92500" lnSpcReduction="10000"/>
          </a:bodyPr>
          <a:lstStyle/>
          <a:p>
            <a:r>
              <a:rPr lang="de-DE" dirty="0" smtClean="0"/>
              <a:t>einstieg</a:t>
            </a:r>
            <a:endParaRPr lang="de-DE" dirty="0"/>
          </a:p>
        </p:txBody>
      </p:sp>
      <p:sp>
        <p:nvSpPr>
          <p:cNvPr id="6" name="Inhaltsplatzhalter 4"/>
          <p:cNvSpPr txBox="1">
            <a:spLocks/>
          </p:cNvSpPr>
          <p:nvPr/>
        </p:nvSpPr>
        <p:spPr>
          <a:xfrm>
            <a:off x="2579928" y="4879931"/>
            <a:ext cx="3830081" cy="197819"/>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900" b="1" kern="1200" cap="all" baseline="0">
                <a:solidFill>
                  <a:srgbClr val="005CA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de-DE" dirty="0"/>
          </a:p>
        </p:txBody>
      </p:sp>
      <p:pic>
        <p:nvPicPr>
          <p:cNvPr id="7" name="Grafik 6"/>
          <p:cNvPicPr>
            <a:picLocks noChangeAspect="1"/>
          </p:cNvPicPr>
          <p:nvPr/>
        </p:nvPicPr>
        <p:blipFill>
          <a:blip r:embed="rId3"/>
          <a:stretch>
            <a:fillRect/>
          </a:stretch>
        </p:blipFill>
        <p:spPr>
          <a:xfrm>
            <a:off x="299318" y="1779662"/>
            <a:ext cx="2762362" cy="3044584"/>
          </a:xfrm>
          <a:prstGeom prst="rect">
            <a:avLst/>
          </a:prstGeom>
        </p:spPr>
      </p:pic>
      <p:sp>
        <p:nvSpPr>
          <p:cNvPr id="2" name="Textplatzhalter 1"/>
          <p:cNvSpPr>
            <a:spLocks noGrp="1"/>
          </p:cNvSpPr>
          <p:nvPr>
            <p:ph type="body" idx="1"/>
          </p:nvPr>
        </p:nvSpPr>
        <p:spPr>
          <a:xfrm>
            <a:off x="3203848" y="1275606"/>
            <a:ext cx="5832648" cy="3384376"/>
          </a:xfrm>
        </p:spPr>
        <p:txBody>
          <a:bodyPr>
            <a:normAutofit/>
          </a:bodyPr>
          <a:lstStyle/>
          <a:p>
            <a:endParaRPr lang="de-DE" dirty="0" smtClean="0"/>
          </a:p>
          <a:p>
            <a:endParaRPr lang="de-DE" u="sng" dirty="0" smtClean="0"/>
          </a:p>
          <a:p>
            <a:r>
              <a:rPr lang="de-DE" u="sng" dirty="0" smtClean="0"/>
              <a:t>April 2026: GKV-Beitragssatzstabilisierungsgesetz</a:t>
            </a:r>
            <a:endParaRPr lang="de-DE" u="sng" dirty="0"/>
          </a:p>
          <a:p>
            <a:pPr marL="285750" indent="-285750">
              <a:buFont typeface="Arial" panose="020B0604020202020204" pitchFamily="34" charset="0"/>
              <a:buChar char="•"/>
            </a:pPr>
            <a:r>
              <a:rPr lang="de-DE" dirty="0" smtClean="0"/>
              <a:t>Änderung zum 01.04.2026: Absenkung psychotherapeutischer Leistungen um 4,5 %</a:t>
            </a:r>
          </a:p>
          <a:p>
            <a:pPr marL="285750" indent="-285750">
              <a:buFont typeface="Arial" panose="020B0604020202020204" pitchFamily="34" charset="0"/>
              <a:buChar char="•"/>
            </a:pPr>
            <a:r>
              <a:rPr lang="de-DE" dirty="0" smtClean="0"/>
              <a:t>Strukturzuschlag (Personalkosten): Rückwirkend zum 01.01.2026 um ca. </a:t>
            </a:r>
            <a:r>
              <a:rPr lang="de-DE" dirty="0" smtClean="0"/>
              <a:t>14 % </a:t>
            </a:r>
            <a:r>
              <a:rPr lang="de-DE" dirty="0" smtClean="0"/>
              <a:t>angehoben</a:t>
            </a:r>
          </a:p>
          <a:p>
            <a:pPr marL="285750" indent="-285750">
              <a:buFont typeface="Arial" panose="020B0604020202020204" pitchFamily="34" charset="0"/>
              <a:buChar char="•"/>
            </a:pPr>
            <a:r>
              <a:rPr lang="de-DE" dirty="0" smtClean="0"/>
              <a:t>KBV klagt </a:t>
            </a:r>
          </a:p>
          <a:p>
            <a:pPr marL="285750" indent="-285750">
              <a:buFont typeface="Arial" panose="020B0604020202020204" pitchFamily="34" charset="0"/>
              <a:buChar char="•"/>
            </a:pPr>
            <a:r>
              <a:rPr lang="de-DE" dirty="0" smtClean="0"/>
              <a:t>Sorge </a:t>
            </a:r>
            <a:r>
              <a:rPr lang="de-DE" dirty="0"/>
              <a:t>vor einer </a:t>
            </a:r>
            <a:r>
              <a:rPr lang="de-DE" dirty="0" smtClean="0"/>
              <a:t>Budgetierung</a:t>
            </a:r>
          </a:p>
          <a:p>
            <a:pPr marL="285750" indent="-285750">
              <a:buFont typeface="Arial" panose="020B0604020202020204" pitchFamily="34" charset="0"/>
              <a:buChar char="•"/>
            </a:pPr>
            <a:r>
              <a:rPr lang="de-DE" dirty="0" smtClean="0"/>
              <a:t>Wegfall </a:t>
            </a:r>
            <a:r>
              <a:rPr lang="de-DE" dirty="0"/>
              <a:t>von Zuschlägen und strikte </a:t>
            </a:r>
            <a:r>
              <a:rPr lang="de-DE" dirty="0" smtClean="0"/>
              <a:t>Deckelungen</a:t>
            </a:r>
          </a:p>
          <a:p>
            <a:pPr marL="285750" indent="-285750">
              <a:buFont typeface="Arial" panose="020B0604020202020204" pitchFamily="34" charset="0"/>
              <a:buChar char="•"/>
            </a:pPr>
            <a:r>
              <a:rPr lang="de-DE" dirty="0"/>
              <a:t>v</a:t>
            </a:r>
            <a:r>
              <a:rPr lang="de-DE" dirty="0" smtClean="0"/>
              <a:t>erlängerte </a:t>
            </a:r>
            <a:r>
              <a:rPr lang="de-DE" dirty="0"/>
              <a:t>Wartezeiten</a:t>
            </a:r>
            <a:r>
              <a:rPr lang="de-DE" dirty="0" smtClean="0"/>
              <a:t>		</a:t>
            </a:r>
            <a:endParaRPr lang="de-DE" dirty="0"/>
          </a:p>
        </p:txBody>
      </p:sp>
      <p:grpSp>
        <p:nvGrpSpPr>
          <p:cNvPr id="12" name="Gruppieren 11"/>
          <p:cNvGrpSpPr/>
          <p:nvPr/>
        </p:nvGrpSpPr>
        <p:grpSpPr>
          <a:xfrm rot="278651">
            <a:off x="9228104" y="2382870"/>
            <a:ext cx="1355776" cy="568188"/>
            <a:chOff x="1619672" y="2219586"/>
            <a:chExt cx="1355776" cy="568188"/>
          </a:xfrm>
        </p:grpSpPr>
        <p:cxnSp>
          <p:nvCxnSpPr>
            <p:cNvPr id="8" name="Gerade Verbindung mit Pfeil 7"/>
            <p:cNvCxnSpPr/>
            <p:nvPr/>
          </p:nvCxnSpPr>
          <p:spPr>
            <a:xfrm flipH="1">
              <a:off x="1619672" y="2286249"/>
              <a:ext cx="1308429" cy="501525"/>
            </a:xfrm>
            <a:prstGeom prst="straightConnector1">
              <a:avLst/>
            </a:prstGeom>
            <a:ln w="34925"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Parallelogramm 8"/>
            <p:cNvSpPr/>
            <p:nvPr/>
          </p:nvSpPr>
          <p:spPr>
            <a:xfrm rot="20373336">
              <a:off x="2655403" y="2219586"/>
              <a:ext cx="263282" cy="93598"/>
            </a:xfrm>
            <a:custGeom>
              <a:avLst/>
              <a:gdLst>
                <a:gd name="connsiteX0" fmla="*/ 0 w 216024"/>
                <a:gd name="connsiteY0" fmla="*/ 72008 h 72008"/>
                <a:gd name="connsiteX1" fmla="*/ 18002 w 216024"/>
                <a:gd name="connsiteY1" fmla="*/ 0 h 72008"/>
                <a:gd name="connsiteX2" fmla="*/ 216024 w 216024"/>
                <a:gd name="connsiteY2" fmla="*/ 0 h 72008"/>
                <a:gd name="connsiteX3" fmla="*/ 198022 w 216024"/>
                <a:gd name="connsiteY3" fmla="*/ 72008 h 72008"/>
                <a:gd name="connsiteX4" fmla="*/ 0 w 216024"/>
                <a:gd name="connsiteY4" fmla="*/ 72008 h 72008"/>
                <a:gd name="connsiteX0" fmla="*/ 0 w 310057"/>
                <a:gd name="connsiteY0" fmla="*/ 199599 h 199599"/>
                <a:gd name="connsiteX1" fmla="*/ 112035 w 310057"/>
                <a:gd name="connsiteY1" fmla="*/ 0 h 199599"/>
                <a:gd name="connsiteX2" fmla="*/ 310057 w 310057"/>
                <a:gd name="connsiteY2" fmla="*/ 0 h 199599"/>
                <a:gd name="connsiteX3" fmla="*/ 292055 w 310057"/>
                <a:gd name="connsiteY3" fmla="*/ 72008 h 199599"/>
                <a:gd name="connsiteX4" fmla="*/ 0 w 310057"/>
                <a:gd name="connsiteY4" fmla="*/ 199599 h 199599"/>
                <a:gd name="connsiteX0" fmla="*/ 0 w 310057"/>
                <a:gd name="connsiteY0" fmla="*/ 199599 h 199599"/>
                <a:gd name="connsiteX1" fmla="*/ 112035 w 310057"/>
                <a:gd name="connsiteY1" fmla="*/ 0 h 199599"/>
                <a:gd name="connsiteX2" fmla="*/ 310057 w 310057"/>
                <a:gd name="connsiteY2" fmla="*/ 0 h 199599"/>
                <a:gd name="connsiteX3" fmla="*/ 192748 w 310057"/>
                <a:gd name="connsiteY3" fmla="*/ 190371 h 199599"/>
                <a:gd name="connsiteX4" fmla="*/ 0 w 310057"/>
                <a:gd name="connsiteY4" fmla="*/ 199599 h 199599"/>
                <a:gd name="connsiteX0" fmla="*/ 0 w 310057"/>
                <a:gd name="connsiteY0" fmla="*/ 199599 h 199599"/>
                <a:gd name="connsiteX1" fmla="*/ 124920 w 310057"/>
                <a:gd name="connsiteY1" fmla="*/ 74509 h 199599"/>
                <a:gd name="connsiteX2" fmla="*/ 310057 w 310057"/>
                <a:gd name="connsiteY2" fmla="*/ 0 h 199599"/>
                <a:gd name="connsiteX3" fmla="*/ 192748 w 310057"/>
                <a:gd name="connsiteY3" fmla="*/ 190371 h 199599"/>
                <a:gd name="connsiteX4" fmla="*/ 0 w 310057"/>
                <a:gd name="connsiteY4" fmla="*/ 199599 h 199599"/>
                <a:gd name="connsiteX0" fmla="*/ 0 w 310057"/>
                <a:gd name="connsiteY0" fmla="*/ 199599 h 199599"/>
                <a:gd name="connsiteX1" fmla="*/ 124838 w 310057"/>
                <a:gd name="connsiteY1" fmla="*/ 113687 h 199599"/>
                <a:gd name="connsiteX2" fmla="*/ 310057 w 310057"/>
                <a:gd name="connsiteY2" fmla="*/ 0 h 199599"/>
                <a:gd name="connsiteX3" fmla="*/ 192748 w 310057"/>
                <a:gd name="connsiteY3" fmla="*/ 190371 h 199599"/>
                <a:gd name="connsiteX4" fmla="*/ 0 w 310057"/>
                <a:gd name="connsiteY4" fmla="*/ 199599 h 199599"/>
                <a:gd name="connsiteX0" fmla="*/ 0 w 310057"/>
                <a:gd name="connsiteY0" fmla="*/ 199599 h 199599"/>
                <a:gd name="connsiteX1" fmla="*/ 69410 w 310057"/>
                <a:gd name="connsiteY1" fmla="*/ 110450 h 199599"/>
                <a:gd name="connsiteX2" fmla="*/ 310057 w 310057"/>
                <a:gd name="connsiteY2" fmla="*/ 0 h 199599"/>
                <a:gd name="connsiteX3" fmla="*/ 192748 w 310057"/>
                <a:gd name="connsiteY3" fmla="*/ 190371 h 199599"/>
                <a:gd name="connsiteX4" fmla="*/ 0 w 310057"/>
                <a:gd name="connsiteY4" fmla="*/ 199599 h 199599"/>
                <a:gd name="connsiteX0" fmla="*/ 0 w 234131"/>
                <a:gd name="connsiteY0" fmla="*/ 97205 h 97205"/>
                <a:gd name="connsiteX1" fmla="*/ 69410 w 234131"/>
                <a:gd name="connsiteY1" fmla="*/ 8056 h 97205"/>
                <a:gd name="connsiteX2" fmla="*/ 234131 w 234131"/>
                <a:gd name="connsiteY2" fmla="*/ 0 h 97205"/>
                <a:gd name="connsiteX3" fmla="*/ 192748 w 234131"/>
                <a:gd name="connsiteY3" fmla="*/ 87977 h 97205"/>
                <a:gd name="connsiteX4" fmla="*/ 0 w 234131"/>
                <a:gd name="connsiteY4" fmla="*/ 97205 h 97205"/>
                <a:gd name="connsiteX0" fmla="*/ 0 w 264081"/>
                <a:gd name="connsiteY0" fmla="*/ 91848 h 91848"/>
                <a:gd name="connsiteX1" fmla="*/ 69410 w 264081"/>
                <a:gd name="connsiteY1" fmla="*/ 2699 h 91848"/>
                <a:gd name="connsiteX2" fmla="*/ 264081 w 264081"/>
                <a:gd name="connsiteY2" fmla="*/ 0 h 91848"/>
                <a:gd name="connsiteX3" fmla="*/ 192748 w 264081"/>
                <a:gd name="connsiteY3" fmla="*/ 82620 h 91848"/>
                <a:gd name="connsiteX4" fmla="*/ 0 w 264081"/>
                <a:gd name="connsiteY4" fmla="*/ 91848 h 91848"/>
                <a:gd name="connsiteX0" fmla="*/ 0 w 263282"/>
                <a:gd name="connsiteY0" fmla="*/ 93598 h 93598"/>
                <a:gd name="connsiteX1" fmla="*/ 69410 w 263282"/>
                <a:gd name="connsiteY1" fmla="*/ 4449 h 93598"/>
                <a:gd name="connsiteX2" fmla="*/ 263282 w 263282"/>
                <a:gd name="connsiteY2" fmla="*/ 0 h 93598"/>
                <a:gd name="connsiteX3" fmla="*/ 192748 w 263282"/>
                <a:gd name="connsiteY3" fmla="*/ 84370 h 93598"/>
                <a:gd name="connsiteX4" fmla="*/ 0 w 263282"/>
                <a:gd name="connsiteY4" fmla="*/ 93598 h 93598"/>
                <a:gd name="connsiteX0" fmla="*/ 0 w 263282"/>
                <a:gd name="connsiteY0" fmla="*/ 93598 h 93598"/>
                <a:gd name="connsiteX1" fmla="*/ 69410 w 263282"/>
                <a:gd name="connsiteY1" fmla="*/ 4449 h 93598"/>
                <a:gd name="connsiteX2" fmla="*/ 263282 w 263282"/>
                <a:gd name="connsiteY2" fmla="*/ 0 h 93598"/>
                <a:gd name="connsiteX3" fmla="*/ 189896 w 263282"/>
                <a:gd name="connsiteY3" fmla="*/ 92021 h 93598"/>
                <a:gd name="connsiteX4" fmla="*/ 0 w 263282"/>
                <a:gd name="connsiteY4" fmla="*/ 93598 h 93598"/>
                <a:gd name="connsiteX0" fmla="*/ 0 w 263282"/>
                <a:gd name="connsiteY0" fmla="*/ 93598 h 93598"/>
                <a:gd name="connsiteX1" fmla="*/ 69410 w 263282"/>
                <a:gd name="connsiteY1" fmla="*/ 4449 h 93598"/>
                <a:gd name="connsiteX2" fmla="*/ 263282 w 263282"/>
                <a:gd name="connsiteY2" fmla="*/ 0 h 93598"/>
                <a:gd name="connsiteX3" fmla="*/ 189572 w 263282"/>
                <a:gd name="connsiteY3" fmla="*/ 88996 h 93598"/>
                <a:gd name="connsiteX4" fmla="*/ 0 w 263282"/>
                <a:gd name="connsiteY4" fmla="*/ 93598 h 93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282" h="93598">
                  <a:moveTo>
                    <a:pt x="0" y="93598"/>
                  </a:moveTo>
                  <a:lnTo>
                    <a:pt x="69410" y="4449"/>
                  </a:lnTo>
                  <a:lnTo>
                    <a:pt x="263282" y="0"/>
                  </a:lnTo>
                  <a:lnTo>
                    <a:pt x="189572" y="88996"/>
                  </a:lnTo>
                  <a:lnTo>
                    <a:pt x="0" y="93598"/>
                  </a:lnTo>
                  <a:close/>
                </a:path>
              </a:pathLst>
            </a:custGeom>
            <a:solidFill>
              <a:srgbClr val="005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Parallelogramm 8"/>
            <p:cNvSpPr/>
            <p:nvPr/>
          </p:nvSpPr>
          <p:spPr>
            <a:xfrm rot="9441600" flipH="1">
              <a:off x="2712166" y="2344068"/>
              <a:ext cx="263282" cy="93598"/>
            </a:xfrm>
            <a:custGeom>
              <a:avLst/>
              <a:gdLst>
                <a:gd name="connsiteX0" fmla="*/ 0 w 216024"/>
                <a:gd name="connsiteY0" fmla="*/ 72008 h 72008"/>
                <a:gd name="connsiteX1" fmla="*/ 18002 w 216024"/>
                <a:gd name="connsiteY1" fmla="*/ 0 h 72008"/>
                <a:gd name="connsiteX2" fmla="*/ 216024 w 216024"/>
                <a:gd name="connsiteY2" fmla="*/ 0 h 72008"/>
                <a:gd name="connsiteX3" fmla="*/ 198022 w 216024"/>
                <a:gd name="connsiteY3" fmla="*/ 72008 h 72008"/>
                <a:gd name="connsiteX4" fmla="*/ 0 w 216024"/>
                <a:gd name="connsiteY4" fmla="*/ 72008 h 72008"/>
                <a:gd name="connsiteX0" fmla="*/ 0 w 310057"/>
                <a:gd name="connsiteY0" fmla="*/ 199599 h 199599"/>
                <a:gd name="connsiteX1" fmla="*/ 112035 w 310057"/>
                <a:gd name="connsiteY1" fmla="*/ 0 h 199599"/>
                <a:gd name="connsiteX2" fmla="*/ 310057 w 310057"/>
                <a:gd name="connsiteY2" fmla="*/ 0 h 199599"/>
                <a:gd name="connsiteX3" fmla="*/ 292055 w 310057"/>
                <a:gd name="connsiteY3" fmla="*/ 72008 h 199599"/>
                <a:gd name="connsiteX4" fmla="*/ 0 w 310057"/>
                <a:gd name="connsiteY4" fmla="*/ 199599 h 199599"/>
                <a:gd name="connsiteX0" fmla="*/ 0 w 310057"/>
                <a:gd name="connsiteY0" fmla="*/ 199599 h 199599"/>
                <a:gd name="connsiteX1" fmla="*/ 112035 w 310057"/>
                <a:gd name="connsiteY1" fmla="*/ 0 h 199599"/>
                <a:gd name="connsiteX2" fmla="*/ 310057 w 310057"/>
                <a:gd name="connsiteY2" fmla="*/ 0 h 199599"/>
                <a:gd name="connsiteX3" fmla="*/ 192748 w 310057"/>
                <a:gd name="connsiteY3" fmla="*/ 190371 h 199599"/>
                <a:gd name="connsiteX4" fmla="*/ 0 w 310057"/>
                <a:gd name="connsiteY4" fmla="*/ 199599 h 199599"/>
                <a:gd name="connsiteX0" fmla="*/ 0 w 310057"/>
                <a:gd name="connsiteY0" fmla="*/ 199599 h 199599"/>
                <a:gd name="connsiteX1" fmla="*/ 124920 w 310057"/>
                <a:gd name="connsiteY1" fmla="*/ 74509 h 199599"/>
                <a:gd name="connsiteX2" fmla="*/ 310057 w 310057"/>
                <a:gd name="connsiteY2" fmla="*/ 0 h 199599"/>
                <a:gd name="connsiteX3" fmla="*/ 192748 w 310057"/>
                <a:gd name="connsiteY3" fmla="*/ 190371 h 199599"/>
                <a:gd name="connsiteX4" fmla="*/ 0 w 310057"/>
                <a:gd name="connsiteY4" fmla="*/ 199599 h 199599"/>
                <a:gd name="connsiteX0" fmla="*/ 0 w 310057"/>
                <a:gd name="connsiteY0" fmla="*/ 199599 h 199599"/>
                <a:gd name="connsiteX1" fmla="*/ 124838 w 310057"/>
                <a:gd name="connsiteY1" fmla="*/ 113687 h 199599"/>
                <a:gd name="connsiteX2" fmla="*/ 310057 w 310057"/>
                <a:gd name="connsiteY2" fmla="*/ 0 h 199599"/>
                <a:gd name="connsiteX3" fmla="*/ 192748 w 310057"/>
                <a:gd name="connsiteY3" fmla="*/ 190371 h 199599"/>
                <a:gd name="connsiteX4" fmla="*/ 0 w 310057"/>
                <a:gd name="connsiteY4" fmla="*/ 199599 h 199599"/>
                <a:gd name="connsiteX0" fmla="*/ 0 w 310057"/>
                <a:gd name="connsiteY0" fmla="*/ 199599 h 199599"/>
                <a:gd name="connsiteX1" fmla="*/ 69410 w 310057"/>
                <a:gd name="connsiteY1" fmla="*/ 110450 h 199599"/>
                <a:gd name="connsiteX2" fmla="*/ 310057 w 310057"/>
                <a:gd name="connsiteY2" fmla="*/ 0 h 199599"/>
                <a:gd name="connsiteX3" fmla="*/ 192748 w 310057"/>
                <a:gd name="connsiteY3" fmla="*/ 190371 h 199599"/>
                <a:gd name="connsiteX4" fmla="*/ 0 w 310057"/>
                <a:gd name="connsiteY4" fmla="*/ 199599 h 199599"/>
                <a:gd name="connsiteX0" fmla="*/ 0 w 234131"/>
                <a:gd name="connsiteY0" fmla="*/ 97205 h 97205"/>
                <a:gd name="connsiteX1" fmla="*/ 69410 w 234131"/>
                <a:gd name="connsiteY1" fmla="*/ 8056 h 97205"/>
                <a:gd name="connsiteX2" fmla="*/ 234131 w 234131"/>
                <a:gd name="connsiteY2" fmla="*/ 0 h 97205"/>
                <a:gd name="connsiteX3" fmla="*/ 192748 w 234131"/>
                <a:gd name="connsiteY3" fmla="*/ 87977 h 97205"/>
                <a:gd name="connsiteX4" fmla="*/ 0 w 234131"/>
                <a:gd name="connsiteY4" fmla="*/ 97205 h 97205"/>
                <a:gd name="connsiteX0" fmla="*/ 0 w 264081"/>
                <a:gd name="connsiteY0" fmla="*/ 91848 h 91848"/>
                <a:gd name="connsiteX1" fmla="*/ 69410 w 264081"/>
                <a:gd name="connsiteY1" fmla="*/ 2699 h 91848"/>
                <a:gd name="connsiteX2" fmla="*/ 264081 w 264081"/>
                <a:gd name="connsiteY2" fmla="*/ 0 h 91848"/>
                <a:gd name="connsiteX3" fmla="*/ 192748 w 264081"/>
                <a:gd name="connsiteY3" fmla="*/ 82620 h 91848"/>
                <a:gd name="connsiteX4" fmla="*/ 0 w 264081"/>
                <a:gd name="connsiteY4" fmla="*/ 91848 h 91848"/>
                <a:gd name="connsiteX0" fmla="*/ 0 w 263282"/>
                <a:gd name="connsiteY0" fmla="*/ 93598 h 93598"/>
                <a:gd name="connsiteX1" fmla="*/ 69410 w 263282"/>
                <a:gd name="connsiteY1" fmla="*/ 4449 h 93598"/>
                <a:gd name="connsiteX2" fmla="*/ 263282 w 263282"/>
                <a:gd name="connsiteY2" fmla="*/ 0 h 93598"/>
                <a:gd name="connsiteX3" fmla="*/ 192748 w 263282"/>
                <a:gd name="connsiteY3" fmla="*/ 84370 h 93598"/>
                <a:gd name="connsiteX4" fmla="*/ 0 w 263282"/>
                <a:gd name="connsiteY4" fmla="*/ 93598 h 93598"/>
                <a:gd name="connsiteX0" fmla="*/ 0 w 263282"/>
                <a:gd name="connsiteY0" fmla="*/ 93598 h 93598"/>
                <a:gd name="connsiteX1" fmla="*/ 69410 w 263282"/>
                <a:gd name="connsiteY1" fmla="*/ 4449 h 93598"/>
                <a:gd name="connsiteX2" fmla="*/ 263282 w 263282"/>
                <a:gd name="connsiteY2" fmla="*/ 0 h 93598"/>
                <a:gd name="connsiteX3" fmla="*/ 189896 w 263282"/>
                <a:gd name="connsiteY3" fmla="*/ 92021 h 93598"/>
                <a:gd name="connsiteX4" fmla="*/ 0 w 263282"/>
                <a:gd name="connsiteY4" fmla="*/ 93598 h 93598"/>
                <a:gd name="connsiteX0" fmla="*/ 0 w 263282"/>
                <a:gd name="connsiteY0" fmla="*/ 93598 h 93598"/>
                <a:gd name="connsiteX1" fmla="*/ 69410 w 263282"/>
                <a:gd name="connsiteY1" fmla="*/ 4449 h 93598"/>
                <a:gd name="connsiteX2" fmla="*/ 263282 w 263282"/>
                <a:gd name="connsiteY2" fmla="*/ 0 h 93598"/>
                <a:gd name="connsiteX3" fmla="*/ 189572 w 263282"/>
                <a:gd name="connsiteY3" fmla="*/ 88996 h 93598"/>
                <a:gd name="connsiteX4" fmla="*/ 0 w 263282"/>
                <a:gd name="connsiteY4" fmla="*/ 93598 h 93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282" h="93598">
                  <a:moveTo>
                    <a:pt x="0" y="93598"/>
                  </a:moveTo>
                  <a:lnTo>
                    <a:pt x="69410" y="4449"/>
                  </a:lnTo>
                  <a:lnTo>
                    <a:pt x="263282" y="0"/>
                  </a:lnTo>
                  <a:lnTo>
                    <a:pt x="189572" y="88996"/>
                  </a:lnTo>
                  <a:lnTo>
                    <a:pt x="0" y="93598"/>
                  </a:lnTo>
                  <a:close/>
                </a:path>
              </a:pathLst>
            </a:custGeom>
            <a:solidFill>
              <a:srgbClr val="005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2103494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0052 -0.05401 L -1.18975 0.36883 " pathEditMode="relative" rAng="0" ptsTypes="AA">
                                      <p:cBhvr>
                                        <p:cTn id="6" dur="2000" fill="hold"/>
                                        <p:tgtEl>
                                          <p:spTgt spid="12"/>
                                        </p:tgtEl>
                                        <p:attrNameLst>
                                          <p:attrName>ppt_x</p:attrName>
                                          <p:attrName>ppt_y</p:attrName>
                                        </p:attrNameLst>
                                      </p:cBhvr>
                                      <p:rCtr x="-59462" y="211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1450</Words>
  <Application>Microsoft Office PowerPoint</Application>
  <PresentationFormat>Bildschirmpräsentation (16:9)</PresentationFormat>
  <Paragraphs>292</Paragraphs>
  <Slides>25</Slides>
  <Notes>25</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25</vt:i4>
      </vt:variant>
    </vt:vector>
  </HeadingPairs>
  <TitlesOfParts>
    <vt:vector size="31" baseType="lpstr">
      <vt:lpstr>Arial</vt:lpstr>
      <vt:lpstr>Arial Black</vt:lpstr>
      <vt:lpstr>Aruial</vt:lpstr>
      <vt:lpstr>Calibri</vt:lpstr>
      <vt:lpstr>Calibri Light</vt:lpstr>
      <vt:lpstr>Benutzerdefiniertes Design</vt:lpstr>
      <vt:lpstr>PowerPoint-Präsentation</vt:lpstr>
      <vt:lpstr>PowerPoint-Präsentation</vt:lpstr>
      <vt:lpstr>Mitgliederservice und Beratung: Eine Abteilung – vielfältige Kompetenzen  </vt:lpstr>
      <vt:lpstr>PowerPoint-Präsentation</vt:lpstr>
      <vt:lpstr>Mitgliederservice</vt:lpstr>
      <vt:lpstr>PowerPoint-Präsentation</vt:lpstr>
      <vt:lpstr>Zoom</vt:lpstr>
      <vt:lpstr>Einstieg</vt:lpstr>
      <vt:lpstr>Ziel verfehlt… GKV Beitragssatzstabilisierungsgesetz</vt:lpstr>
      <vt:lpstr>Ziel verfehlt… GKV Beitragssatzstabilisierungsgesetz</vt:lpstr>
      <vt:lpstr>Vergütungssystematik: Die zwei Töpfe</vt:lpstr>
      <vt:lpstr>Welche Ziffer fällt in welchen Topf?</vt:lpstr>
      <vt:lpstr>Kurze Zusammenfassung: Vergütungssystematik </vt:lpstr>
      <vt:lpstr>PLB-Information</vt:lpstr>
      <vt:lpstr>Was ist das Praxisbezogene Leistungsbudget (PLB)?</vt:lpstr>
      <vt:lpstr>PLB-Information</vt:lpstr>
      <vt:lpstr>Was ist das Praxisbezogene Leistungsbudget (PLB)?</vt:lpstr>
      <vt:lpstr>PLB im Honorarbescheid: Anlage 2 zum Honorarbescheid</vt:lpstr>
      <vt:lpstr>Kurze Zusammenfassung: PLB</vt:lpstr>
      <vt:lpstr>Honorarabrechnung: Wann bekomme ich mein Honorar?</vt:lpstr>
      <vt:lpstr>Honorarbescheid</vt:lpstr>
      <vt:lpstr>Honorarbescheid – Ihre Ansprechpartner:innen</vt:lpstr>
      <vt:lpstr>Massive Nachforderungen bei Kassenwechsel möglich</vt:lpstr>
      <vt:lpstr>Aktives Mitgestalten: Von der Herausforderung zur Lösung</vt:lpstr>
      <vt:lpstr>PowerPoint-Präsentation</vt:lpstr>
    </vt:vector>
  </TitlesOfParts>
  <Company>KV Hamburg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Benjamin Thomas</dc:creator>
  <cp:lastModifiedBy>Lisa Weishaupt</cp:lastModifiedBy>
  <cp:revision>366</cp:revision>
  <cp:lastPrinted>2026-03-23T13:10:18Z</cp:lastPrinted>
  <dcterms:created xsi:type="dcterms:W3CDTF">2020-02-17T10:30:25Z</dcterms:created>
  <dcterms:modified xsi:type="dcterms:W3CDTF">2026-05-27T09:24:10Z</dcterms:modified>
</cp:coreProperties>
</file>