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25"/>
  </p:notesMasterIdLst>
  <p:handoutMasterIdLst>
    <p:handoutMasterId r:id="rId26"/>
  </p:handoutMasterIdLst>
  <p:sldIdLst>
    <p:sldId id="262" r:id="rId2"/>
    <p:sldId id="318" r:id="rId3"/>
    <p:sldId id="319" r:id="rId4"/>
    <p:sldId id="320" r:id="rId5"/>
    <p:sldId id="321" r:id="rId6"/>
    <p:sldId id="299" r:id="rId7"/>
    <p:sldId id="300" r:id="rId8"/>
    <p:sldId id="297" r:id="rId9"/>
    <p:sldId id="303" r:id="rId10"/>
    <p:sldId id="304" r:id="rId11"/>
    <p:sldId id="305" r:id="rId12"/>
    <p:sldId id="306" r:id="rId13"/>
    <p:sldId id="324" r:id="rId14"/>
    <p:sldId id="307" r:id="rId15"/>
    <p:sldId id="311" r:id="rId16"/>
    <p:sldId id="322" r:id="rId17"/>
    <p:sldId id="312" r:id="rId18"/>
    <p:sldId id="309" r:id="rId19"/>
    <p:sldId id="325" r:id="rId20"/>
    <p:sldId id="326" r:id="rId21"/>
    <p:sldId id="327" r:id="rId22"/>
    <p:sldId id="314" r:id="rId23"/>
    <p:sldId id="261" r:id="rId24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las Koch" initials="NK" lastIdx="2" clrIdx="0">
    <p:extLst>
      <p:ext uri="{19B8F6BF-5375-455C-9EA6-DF929625EA0E}">
        <p15:presenceInfo xmlns:p15="http://schemas.microsoft.com/office/powerpoint/2012/main" userId="Niklas Ko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A9"/>
    <a:srgbClr val="FFFF00"/>
    <a:srgbClr val="C19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0" autoAdjust="0"/>
    <p:restoredTop sz="94590" autoAdjust="0"/>
  </p:normalViewPr>
  <p:slideViewPr>
    <p:cSldViewPr>
      <p:cViewPr varScale="1">
        <p:scale>
          <a:sx n="204" d="100"/>
          <a:sy n="204" d="100"/>
        </p:scale>
        <p:origin x="3174" y="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4" d="100"/>
          <a:sy n="124" d="100"/>
        </p:scale>
        <p:origin x="759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7-14T09:57:03.660" idx="2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FC601-C0C0-45A3-90DB-465B02DC75AE}" type="datetimeFigureOut">
              <a:rPr lang="de-DE" smtClean="0"/>
              <a:t>25.03.2026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87786-A516-4E6A-A90A-3D0249C34B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3831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46003-216A-4BE3-9420-4DE77413B884}" type="datetimeFigureOut">
              <a:rPr lang="de-DE" smtClean="0"/>
              <a:t>25.03.2026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FDD17-403A-4F3B-8441-9FE1E3B5BE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4289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FDD17-403A-4F3B-8441-9FE1E3B5BE2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6000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FDD17-403A-4F3B-8441-9FE1E3B5BE2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520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FDD17-403A-4F3B-8441-9FE1E3B5BE2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069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FDD17-403A-4F3B-8441-9FE1E3B5BE2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686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FDD17-403A-4F3B-8441-9FE1E3B5BE2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358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FDD17-403A-4F3B-8441-9FE1E3B5BE2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167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FDD17-403A-4F3B-8441-9FE1E3B5BE2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3047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FDD17-403A-4F3B-8441-9FE1E3B5BE2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6672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FDD17-403A-4F3B-8441-9FE1E3B5BE2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437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FDD17-403A-4F3B-8441-9FE1E3B5BE2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818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FDD17-403A-4F3B-8441-9FE1E3B5BE2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8414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FDD17-403A-4F3B-8441-9FE1E3B5BE2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776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FDD17-403A-4F3B-8441-9FE1E3B5BE2C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7622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FDD17-403A-4F3B-8441-9FE1E3B5BE2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1488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FDD17-403A-4F3B-8441-9FE1E3B5BE2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3051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FDD17-403A-4F3B-8441-9FE1E3B5BE2C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0456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FDD17-403A-4F3B-8441-9FE1E3B5BE2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369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FDD17-403A-4F3B-8441-9FE1E3B5BE2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522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FDD17-403A-4F3B-8441-9FE1E3B5BE2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64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FDD17-403A-4F3B-8441-9FE1E3B5BE2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2244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FDD17-403A-4F3B-8441-9FE1E3B5BE2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650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FDD17-403A-4F3B-8441-9FE1E3B5BE2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781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FDD17-403A-4F3B-8441-9FE1E3B5BE2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050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Thomas\Desktop\PowerPoint_169_Standards_RZ01---Kopi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" y="21142"/>
            <a:ext cx="9144000" cy="514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hteck 20"/>
          <p:cNvSpPr/>
          <p:nvPr userDrawn="1"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5CA9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851920" y="2859782"/>
            <a:ext cx="4794056" cy="0"/>
          </a:xfrm>
          <a:prstGeom prst="line">
            <a:avLst/>
          </a:prstGeom>
          <a:ln w="31750">
            <a:solidFill>
              <a:srgbClr val="005C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 userDrawn="1"/>
        </p:nvCxnSpPr>
        <p:spPr>
          <a:xfrm>
            <a:off x="3863350" y="4587974"/>
            <a:ext cx="4794056" cy="0"/>
          </a:xfrm>
          <a:prstGeom prst="line">
            <a:avLst/>
          </a:prstGeom>
          <a:ln w="31750">
            <a:solidFill>
              <a:srgbClr val="005C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nhaltsplatzhalter 2"/>
          <p:cNvSpPr>
            <a:spLocks noGrp="1"/>
          </p:cNvSpPr>
          <p:nvPr>
            <p:ph idx="1" hasCustomPrompt="1"/>
          </p:nvPr>
        </p:nvSpPr>
        <p:spPr>
          <a:xfrm>
            <a:off x="3851920" y="915566"/>
            <a:ext cx="4798796" cy="1944216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baseline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9" name="Inhaltsplatzhalter 2"/>
          <p:cNvSpPr>
            <a:spLocks noGrp="1"/>
          </p:cNvSpPr>
          <p:nvPr>
            <p:ph idx="10" hasCustomPrompt="1"/>
          </p:nvPr>
        </p:nvSpPr>
        <p:spPr>
          <a:xfrm>
            <a:off x="3851920" y="2935896"/>
            <a:ext cx="4794056" cy="211918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Vorname Name</a:t>
            </a:r>
          </a:p>
        </p:txBody>
      </p:sp>
      <p:sp>
        <p:nvSpPr>
          <p:cNvPr id="34" name="Inhaltsplatzhalter 2"/>
          <p:cNvSpPr>
            <a:spLocks noGrp="1"/>
          </p:cNvSpPr>
          <p:nvPr>
            <p:ph idx="12" hasCustomPrompt="1"/>
          </p:nvPr>
        </p:nvSpPr>
        <p:spPr>
          <a:xfrm>
            <a:off x="3851920" y="3790369"/>
            <a:ext cx="4794056" cy="509573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Veranstaltung, Ort</a:t>
            </a:r>
          </a:p>
        </p:txBody>
      </p:sp>
      <p:sp>
        <p:nvSpPr>
          <p:cNvPr id="35" name="Inhaltsplatzhalter 2"/>
          <p:cNvSpPr>
            <a:spLocks noGrp="1"/>
          </p:cNvSpPr>
          <p:nvPr>
            <p:ph idx="13" hasCustomPrompt="1"/>
          </p:nvPr>
        </p:nvSpPr>
        <p:spPr>
          <a:xfrm>
            <a:off x="3851920" y="4304048"/>
            <a:ext cx="4794056" cy="211918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Datum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idx="14" hasCustomPrompt="1"/>
          </p:nvPr>
        </p:nvSpPr>
        <p:spPr>
          <a:xfrm>
            <a:off x="3851920" y="3223928"/>
            <a:ext cx="4794056" cy="211918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Abteilung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27" y="361784"/>
            <a:ext cx="2662897" cy="62968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13948"/>
            <a:ext cx="1800200" cy="37791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" y="1888852"/>
            <a:ext cx="2431267" cy="2540246"/>
          </a:xfrm>
          <a:prstGeom prst="rect">
            <a:avLst/>
          </a:prstGeom>
        </p:spPr>
      </p:pic>
      <p:sp>
        <p:nvSpPr>
          <p:cNvPr id="18" name="Datumsplatzhalter 3"/>
          <p:cNvSpPr txBox="1">
            <a:spLocks/>
          </p:cNvSpPr>
          <p:nvPr userDrawn="1"/>
        </p:nvSpPr>
        <p:spPr>
          <a:xfrm>
            <a:off x="3851219" y="3475013"/>
            <a:ext cx="47940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rgbClr val="005CA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>
                <a:solidFill>
                  <a:schemeClr val="tx1"/>
                </a:solidFill>
              </a:rPr>
              <a:t>KASSENÄRZTLICHE</a:t>
            </a:r>
            <a:r>
              <a:rPr lang="de-DE" sz="1200" baseline="0" dirty="0">
                <a:solidFill>
                  <a:schemeClr val="tx1"/>
                </a:solidFill>
              </a:rPr>
              <a:t> VEREINIGUNG HAMBURG</a:t>
            </a:r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0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44683" y="205979"/>
            <a:ext cx="8100573" cy="421555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Foliennummernplatzhalter 5"/>
          <p:cNvSpPr txBox="1">
            <a:spLocks/>
          </p:cNvSpPr>
          <p:nvPr userDrawn="1"/>
        </p:nvSpPr>
        <p:spPr>
          <a:xfrm>
            <a:off x="50356" y="4821582"/>
            <a:ext cx="432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rgbClr val="005CA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346ABF-5786-465F-A8BD-EAC9B6EDF2DD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7" name="Gerade Verbindung 15"/>
          <p:cNvCxnSpPr/>
          <p:nvPr userDrawn="1"/>
        </p:nvCxnSpPr>
        <p:spPr>
          <a:xfrm>
            <a:off x="-36512" y="4869011"/>
            <a:ext cx="9289032" cy="0"/>
          </a:xfrm>
          <a:prstGeom prst="line">
            <a:avLst/>
          </a:prstGeom>
          <a:ln w="12700">
            <a:solidFill>
              <a:srgbClr val="005C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16"/>
          <p:cNvCxnSpPr/>
          <p:nvPr userDrawn="1"/>
        </p:nvCxnSpPr>
        <p:spPr>
          <a:xfrm>
            <a:off x="539552" y="4869011"/>
            <a:ext cx="0" cy="172195"/>
          </a:xfrm>
          <a:prstGeom prst="line">
            <a:avLst/>
          </a:prstGeom>
          <a:ln w="12700">
            <a:solidFill>
              <a:srgbClr val="005C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umsplatzhalter 3"/>
          <p:cNvSpPr txBox="1">
            <a:spLocks/>
          </p:cNvSpPr>
          <p:nvPr userDrawn="1"/>
        </p:nvSpPr>
        <p:spPr>
          <a:xfrm>
            <a:off x="5802204" y="4818186"/>
            <a:ext cx="319452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rgbClr val="005CA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/>
              <a:t>KASSENÄRZTLICHE</a:t>
            </a:r>
            <a:r>
              <a:rPr lang="de-DE" baseline="0" dirty="0"/>
              <a:t> VEREINIGUNG HAMBURG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5" y="318354"/>
            <a:ext cx="216024" cy="225707"/>
          </a:xfrm>
          <a:prstGeom prst="rect">
            <a:avLst/>
          </a:prstGeom>
        </p:spPr>
      </p:pic>
      <p:cxnSp>
        <p:nvCxnSpPr>
          <p:cNvPr id="12" name="Gerade Verbindung 16"/>
          <p:cNvCxnSpPr/>
          <p:nvPr userDrawn="1"/>
        </p:nvCxnSpPr>
        <p:spPr>
          <a:xfrm>
            <a:off x="8622032" y="4871541"/>
            <a:ext cx="0" cy="172195"/>
          </a:xfrm>
          <a:prstGeom prst="line">
            <a:avLst/>
          </a:prstGeom>
          <a:ln w="12700">
            <a:solidFill>
              <a:srgbClr val="005C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nhaltsplatzhalter 2"/>
          <p:cNvSpPr>
            <a:spLocks noGrp="1"/>
          </p:cNvSpPr>
          <p:nvPr>
            <p:ph idx="13" hasCustomPrompt="1"/>
          </p:nvPr>
        </p:nvSpPr>
        <p:spPr>
          <a:xfrm>
            <a:off x="607164" y="4879932"/>
            <a:ext cx="3830081" cy="1978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cap="all" baseline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VORNAME NAME</a:t>
            </a:r>
          </a:p>
        </p:txBody>
      </p:sp>
    </p:spTree>
    <p:extLst>
      <p:ext uri="{BB962C8B-B14F-4D97-AF65-F5344CB8AC3E}">
        <p14:creationId xmlns:p14="http://schemas.microsoft.com/office/powerpoint/2010/main" val="354847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überschrif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1491630"/>
            <a:ext cx="7886700" cy="307560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44683" y="205979"/>
            <a:ext cx="8100573" cy="421555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5" y="318354"/>
            <a:ext cx="216024" cy="225707"/>
          </a:xfrm>
          <a:prstGeom prst="rect">
            <a:avLst/>
          </a:prstGeom>
        </p:spPr>
      </p:pic>
      <p:sp>
        <p:nvSpPr>
          <p:cNvPr id="23" name="Textplatzhalter 2"/>
          <p:cNvSpPr>
            <a:spLocks noGrp="1"/>
          </p:cNvSpPr>
          <p:nvPr>
            <p:ph type="body" idx="11"/>
          </p:nvPr>
        </p:nvSpPr>
        <p:spPr>
          <a:xfrm>
            <a:off x="623888" y="878482"/>
            <a:ext cx="7886700" cy="54114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4" name="Foliennummernplatzhalter 5"/>
          <p:cNvSpPr txBox="1">
            <a:spLocks/>
          </p:cNvSpPr>
          <p:nvPr userDrawn="1"/>
        </p:nvSpPr>
        <p:spPr>
          <a:xfrm>
            <a:off x="50356" y="4821582"/>
            <a:ext cx="432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rgbClr val="005CA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346ABF-5786-465F-A8BD-EAC9B6EDF2DD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5" name="Gerade Verbindung 15"/>
          <p:cNvCxnSpPr/>
          <p:nvPr userDrawn="1"/>
        </p:nvCxnSpPr>
        <p:spPr>
          <a:xfrm>
            <a:off x="-36512" y="4869011"/>
            <a:ext cx="9289032" cy="0"/>
          </a:xfrm>
          <a:prstGeom prst="line">
            <a:avLst/>
          </a:prstGeom>
          <a:ln w="12700">
            <a:solidFill>
              <a:srgbClr val="005C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16"/>
          <p:cNvCxnSpPr/>
          <p:nvPr userDrawn="1"/>
        </p:nvCxnSpPr>
        <p:spPr>
          <a:xfrm>
            <a:off x="539552" y="4869011"/>
            <a:ext cx="0" cy="172195"/>
          </a:xfrm>
          <a:prstGeom prst="line">
            <a:avLst/>
          </a:prstGeom>
          <a:ln w="12700">
            <a:solidFill>
              <a:srgbClr val="005C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atumsplatzhalter 3"/>
          <p:cNvSpPr txBox="1">
            <a:spLocks/>
          </p:cNvSpPr>
          <p:nvPr userDrawn="1"/>
        </p:nvSpPr>
        <p:spPr>
          <a:xfrm>
            <a:off x="5802204" y="4818186"/>
            <a:ext cx="319452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rgbClr val="005CA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/>
              <a:t>KASSENÄRZTLICHE</a:t>
            </a:r>
            <a:r>
              <a:rPr lang="de-DE" baseline="0" dirty="0"/>
              <a:t> VEREINIGUNG HAMBURG</a:t>
            </a:r>
            <a:endParaRPr lang="de-DE" dirty="0"/>
          </a:p>
        </p:txBody>
      </p:sp>
      <p:sp>
        <p:nvSpPr>
          <p:cNvPr id="28" name="Inhaltsplatzhalter 2"/>
          <p:cNvSpPr>
            <a:spLocks noGrp="1"/>
          </p:cNvSpPr>
          <p:nvPr>
            <p:ph idx="13" hasCustomPrompt="1"/>
          </p:nvPr>
        </p:nvSpPr>
        <p:spPr>
          <a:xfrm>
            <a:off x="607164" y="4879932"/>
            <a:ext cx="3830081" cy="1978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cap="all" baseline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VORNAME NAME</a:t>
            </a:r>
          </a:p>
        </p:txBody>
      </p:sp>
      <p:cxnSp>
        <p:nvCxnSpPr>
          <p:cNvPr id="29" name="Gerade Verbindung 16"/>
          <p:cNvCxnSpPr/>
          <p:nvPr userDrawn="1"/>
        </p:nvCxnSpPr>
        <p:spPr>
          <a:xfrm>
            <a:off x="8622032" y="4871541"/>
            <a:ext cx="0" cy="172195"/>
          </a:xfrm>
          <a:prstGeom prst="line">
            <a:avLst/>
          </a:prstGeom>
          <a:ln w="12700">
            <a:solidFill>
              <a:srgbClr val="005C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56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>
            <a:normAutofit/>
          </a:bodyPr>
          <a:lstStyle>
            <a:lvl1pPr>
              <a:defRPr sz="1400" b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44683" y="205979"/>
            <a:ext cx="8100573" cy="421555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5" y="318354"/>
            <a:ext cx="216024" cy="225707"/>
          </a:xfrm>
          <a:prstGeom prst="rect">
            <a:avLst/>
          </a:prstGeom>
        </p:spPr>
      </p:pic>
      <p:sp>
        <p:nvSpPr>
          <p:cNvPr id="16" name="Inhaltsplatzhalter 2"/>
          <p:cNvSpPr>
            <a:spLocks noGrp="1"/>
          </p:cNvSpPr>
          <p:nvPr>
            <p:ph sz="half" idx="11"/>
          </p:nvPr>
        </p:nvSpPr>
        <p:spPr>
          <a:xfrm>
            <a:off x="4648200" y="1369594"/>
            <a:ext cx="3867150" cy="3262312"/>
          </a:xfrm>
        </p:spPr>
        <p:txBody>
          <a:bodyPr>
            <a:normAutofit/>
          </a:bodyPr>
          <a:lstStyle>
            <a:lvl1pPr>
              <a:defRPr sz="1400" b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idx="12"/>
          </p:nvPr>
        </p:nvSpPr>
        <p:spPr>
          <a:xfrm>
            <a:off x="628284" y="878482"/>
            <a:ext cx="7886700" cy="54114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8" name="Foliennummernplatzhalter 5"/>
          <p:cNvSpPr txBox="1">
            <a:spLocks/>
          </p:cNvSpPr>
          <p:nvPr userDrawn="1"/>
        </p:nvSpPr>
        <p:spPr>
          <a:xfrm>
            <a:off x="50356" y="4821582"/>
            <a:ext cx="432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rgbClr val="005CA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346ABF-5786-465F-A8BD-EAC9B6EDF2DD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9" name="Gerade Verbindung 15"/>
          <p:cNvCxnSpPr/>
          <p:nvPr userDrawn="1"/>
        </p:nvCxnSpPr>
        <p:spPr>
          <a:xfrm>
            <a:off x="-36512" y="4869011"/>
            <a:ext cx="9289032" cy="0"/>
          </a:xfrm>
          <a:prstGeom prst="line">
            <a:avLst/>
          </a:prstGeom>
          <a:ln w="12700">
            <a:solidFill>
              <a:srgbClr val="005C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6"/>
          <p:cNvCxnSpPr/>
          <p:nvPr userDrawn="1"/>
        </p:nvCxnSpPr>
        <p:spPr>
          <a:xfrm>
            <a:off x="539552" y="4869011"/>
            <a:ext cx="0" cy="172195"/>
          </a:xfrm>
          <a:prstGeom prst="line">
            <a:avLst/>
          </a:prstGeom>
          <a:ln w="12700">
            <a:solidFill>
              <a:srgbClr val="005C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umsplatzhalter 3"/>
          <p:cNvSpPr txBox="1">
            <a:spLocks/>
          </p:cNvSpPr>
          <p:nvPr userDrawn="1"/>
        </p:nvSpPr>
        <p:spPr>
          <a:xfrm>
            <a:off x="5802204" y="4818186"/>
            <a:ext cx="319452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rgbClr val="005CA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/>
              <a:t>KASSENÄRZTLICHE</a:t>
            </a:r>
            <a:r>
              <a:rPr lang="de-DE" baseline="0" dirty="0"/>
              <a:t> VEREINIGUNG HAMBURG</a:t>
            </a:r>
            <a:endParaRPr lang="de-DE" dirty="0"/>
          </a:p>
        </p:txBody>
      </p:sp>
      <p:sp>
        <p:nvSpPr>
          <p:cNvPr id="22" name="Inhaltsplatzhalter 2"/>
          <p:cNvSpPr>
            <a:spLocks noGrp="1"/>
          </p:cNvSpPr>
          <p:nvPr>
            <p:ph idx="13" hasCustomPrompt="1"/>
          </p:nvPr>
        </p:nvSpPr>
        <p:spPr>
          <a:xfrm>
            <a:off x="607164" y="4879932"/>
            <a:ext cx="3830081" cy="1978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cap="all" baseline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VORNAME NAME</a:t>
            </a:r>
          </a:p>
        </p:txBody>
      </p:sp>
      <p:cxnSp>
        <p:nvCxnSpPr>
          <p:cNvPr id="23" name="Gerade Verbindung 16"/>
          <p:cNvCxnSpPr/>
          <p:nvPr userDrawn="1"/>
        </p:nvCxnSpPr>
        <p:spPr>
          <a:xfrm>
            <a:off x="8622032" y="4871541"/>
            <a:ext cx="0" cy="172195"/>
          </a:xfrm>
          <a:prstGeom prst="line">
            <a:avLst/>
          </a:prstGeom>
          <a:ln w="12700">
            <a:solidFill>
              <a:srgbClr val="005C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04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878482"/>
            <a:ext cx="4629150" cy="3517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5" y="318354"/>
            <a:ext cx="216024" cy="225707"/>
          </a:xfrm>
          <a:prstGeom prst="rect">
            <a:avLst/>
          </a:prstGeom>
        </p:spPr>
      </p:pic>
      <p:sp>
        <p:nvSpPr>
          <p:cNvPr id="16" name="Textplatzhalter 2"/>
          <p:cNvSpPr>
            <a:spLocks noGrp="1"/>
          </p:cNvSpPr>
          <p:nvPr>
            <p:ph type="body" idx="11"/>
          </p:nvPr>
        </p:nvSpPr>
        <p:spPr>
          <a:xfrm>
            <a:off x="623888" y="878482"/>
            <a:ext cx="2955925" cy="54114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7" name="Foliennummernplatzhalter 5"/>
          <p:cNvSpPr txBox="1">
            <a:spLocks/>
          </p:cNvSpPr>
          <p:nvPr userDrawn="1"/>
        </p:nvSpPr>
        <p:spPr>
          <a:xfrm>
            <a:off x="50356" y="4821582"/>
            <a:ext cx="432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rgbClr val="005CA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346ABF-5786-465F-A8BD-EAC9B6EDF2DD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8" name="Gerade Verbindung 15"/>
          <p:cNvCxnSpPr/>
          <p:nvPr userDrawn="1"/>
        </p:nvCxnSpPr>
        <p:spPr>
          <a:xfrm>
            <a:off x="-36512" y="4869011"/>
            <a:ext cx="9289032" cy="0"/>
          </a:xfrm>
          <a:prstGeom prst="line">
            <a:avLst/>
          </a:prstGeom>
          <a:ln w="12700">
            <a:solidFill>
              <a:srgbClr val="005C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6"/>
          <p:cNvCxnSpPr/>
          <p:nvPr userDrawn="1"/>
        </p:nvCxnSpPr>
        <p:spPr>
          <a:xfrm>
            <a:off x="539552" y="4869011"/>
            <a:ext cx="0" cy="172195"/>
          </a:xfrm>
          <a:prstGeom prst="line">
            <a:avLst/>
          </a:prstGeom>
          <a:ln w="12700">
            <a:solidFill>
              <a:srgbClr val="005C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umsplatzhalter 3"/>
          <p:cNvSpPr txBox="1">
            <a:spLocks/>
          </p:cNvSpPr>
          <p:nvPr userDrawn="1"/>
        </p:nvSpPr>
        <p:spPr>
          <a:xfrm>
            <a:off x="5802204" y="4818186"/>
            <a:ext cx="319452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rgbClr val="005CA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/>
              <a:t>KASSENÄRZTLICHE</a:t>
            </a:r>
            <a:r>
              <a:rPr lang="de-DE" baseline="0" dirty="0"/>
              <a:t> VEREINIGUNG HAMBURG</a:t>
            </a:r>
            <a:endParaRPr lang="de-DE" dirty="0"/>
          </a:p>
        </p:txBody>
      </p:sp>
      <p:sp>
        <p:nvSpPr>
          <p:cNvPr id="21" name="Inhaltsplatzhalter 2"/>
          <p:cNvSpPr>
            <a:spLocks noGrp="1"/>
          </p:cNvSpPr>
          <p:nvPr>
            <p:ph idx="13" hasCustomPrompt="1"/>
          </p:nvPr>
        </p:nvSpPr>
        <p:spPr>
          <a:xfrm>
            <a:off x="607164" y="4879932"/>
            <a:ext cx="3830081" cy="1978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cap="all" baseline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VORNAME NAME</a:t>
            </a:r>
          </a:p>
        </p:txBody>
      </p:sp>
      <p:cxnSp>
        <p:nvCxnSpPr>
          <p:cNvPr id="22" name="Gerade Verbindung 16"/>
          <p:cNvCxnSpPr/>
          <p:nvPr userDrawn="1"/>
        </p:nvCxnSpPr>
        <p:spPr>
          <a:xfrm>
            <a:off x="8622032" y="4871541"/>
            <a:ext cx="0" cy="172195"/>
          </a:xfrm>
          <a:prstGeom prst="line">
            <a:avLst/>
          </a:prstGeom>
          <a:ln w="12700">
            <a:solidFill>
              <a:srgbClr val="005C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444683" y="205979"/>
            <a:ext cx="8100573" cy="421555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8576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5CA9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22"/>
          <p:cNvCxnSpPr/>
          <p:nvPr userDrawn="1"/>
        </p:nvCxnSpPr>
        <p:spPr>
          <a:xfrm>
            <a:off x="3851920" y="2859782"/>
            <a:ext cx="4794056" cy="0"/>
          </a:xfrm>
          <a:prstGeom prst="line">
            <a:avLst/>
          </a:prstGeom>
          <a:ln w="31750">
            <a:solidFill>
              <a:srgbClr val="005C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26"/>
          <p:cNvCxnSpPr/>
          <p:nvPr userDrawn="1"/>
        </p:nvCxnSpPr>
        <p:spPr>
          <a:xfrm>
            <a:off x="3863350" y="4587974"/>
            <a:ext cx="4794056" cy="0"/>
          </a:xfrm>
          <a:prstGeom prst="line">
            <a:avLst/>
          </a:prstGeom>
          <a:ln w="31750">
            <a:solidFill>
              <a:srgbClr val="005C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27" y="361784"/>
            <a:ext cx="2662897" cy="6296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13948"/>
            <a:ext cx="1800200" cy="37791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" y="1888852"/>
            <a:ext cx="2431267" cy="2540246"/>
          </a:xfrm>
          <a:prstGeom prst="rect">
            <a:avLst/>
          </a:prstGeom>
        </p:spPr>
      </p:pic>
      <p:sp>
        <p:nvSpPr>
          <p:cNvPr id="15" name="Datumsplatzhalter 3"/>
          <p:cNvSpPr txBox="1">
            <a:spLocks/>
          </p:cNvSpPr>
          <p:nvPr userDrawn="1"/>
        </p:nvSpPr>
        <p:spPr>
          <a:xfrm>
            <a:off x="3851920" y="3147814"/>
            <a:ext cx="5133377" cy="115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rgbClr val="005CA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3600" b="1" dirty="0"/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335667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C7E63-F0C5-4FA8-8C70-415AA9DEBF5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2" descr="C:\Users\Thomas\Desktop\PowerPoint_169_Standards_RZ01---Kopie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" y="21142"/>
            <a:ext cx="9144000" cy="514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 userDrawn="1"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5CA9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055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3" r:id="rId2"/>
    <p:sldLayoutId id="2147483689" r:id="rId3"/>
    <p:sldLayoutId id="2147483690" r:id="rId4"/>
    <p:sldLayoutId id="2147483695" r:id="rId5"/>
    <p:sldLayoutId id="2147483699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brechnungspruefung-sekretariat@kvhh.d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kk@kvhh.d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uta.kroeger@kvhh.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hyperlink" Target="mailto:niklas.koch@kvhh.de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sz="2400" dirty="0" smtClean="0"/>
              <a:t>Herzlich Willkommen zur Informationsveranstaltung für </a:t>
            </a:r>
            <a:r>
              <a:rPr lang="de-DE" sz="2400" dirty="0" err="1" smtClean="0"/>
              <a:t>Psychotherapeut:innen</a:t>
            </a:r>
            <a:r>
              <a:rPr lang="de-DE" sz="2400" dirty="0" smtClean="0"/>
              <a:t>: </a:t>
            </a:r>
          </a:p>
          <a:p>
            <a:r>
              <a:rPr lang="de-DE" sz="2400" b="0" dirty="0" smtClean="0"/>
              <a:t>Vergütungssystematik &amp; Honorarbescheid – 1. Quartal 2026</a:t>
            </a:r>
            <a:endParaRPr lang="de-DE" sz="1400" b="0" dirty="0"/>
          </a:p>
        </p:txBody>
      </p:sp>
      <p:sp>
        <p:nvSpPr>
          <p:cNvPr id="13" name="Inhaltsplatzhalter 12"/>
          <p:cNvSpPr>
            <a:spLocks noGrp="1"/>
          </p:cNvSpPr>
          <p:nvPr>
            <p:ph idx="10"/>
          </p:nvPr>
        </p:nvSpPr>
        <p:spPr/>
        <p:txBody>
          <a:bodyPr>
            <a:noAutofit/>
          </a:bodyPr>
          <a:lstStyle/>
          <a:p>
            <a:r>
              <a:rPr lang="de-DE" sz="1100" b="1" dirty="0" smtClean="0"/>
              <a:t>Niklas Koch </a:t>
            </a:r>
          </a:p>
          <a:p>
            <a:r>
              <a:rPr lang="de-DE" sz="1100" b="1" dirty="0" smtClean="0"/>
              <a:t>Honorarberatung Mitgliederservice </a:t>
            </a:r>
            <a:r>
              <a:rPr lang="de-DE" sz="1100" b="1" dirty="0"/>
              <a:t>und </a:t>
            </a:r>
            <a:r>
              <a:rPr lang="de-DE" sz="1100" b="1" dirty="0" smtClean="0"/>
              <a:t>Beratung (MSB)</a:t>
            </a:r>
            <a:endParaRPr lang="de-DE" sz="1100" b="1" dirty="0"/>
          </a:p>
        </p:txBody>
      </p:sp>
      <p:sp>
        <p:nvSpPr>
          <p:cNvPr id="15" name="Inhaltsplatzhalter 14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b="1" dirty="0" smtClean="0"/>
              <a:t>25.03.2026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15087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9514" y="205980"/>
            <a:ext cx="8365744" cy="421555"/>
          </a:xfrm>
        </p:spPr>
        <p:txBody>
          <a:bodyPr>
            <a:normAutofit/>
          </a:bodyPr>
          <a:lstStyle/>
          <a:p>
            <a:r>
              <a:rPr lang="de-DE" sz="1800" dirty="0"/>
              <a:t>Vergütungssystematik: Die zwei Töpfe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die zwei Töpfe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976" y="1163403"/>
            <a:ext cx="2008705" cy="145269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631" y="1231278"/>
            <a:ext cx="1954100" cy="138482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91293" y="2724497"/>
            <a:ext cx="309233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de-DE" sz="135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13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orbiditätsbedingte </a:t>
            </a:r>
            <a:r>
              <a:rPr lang="de-DE" sz="135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13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esamt</a:t>
            </a:r>
            <a:r>
              <a:rPr lang="de-DE" sz="135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3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ergütung</a:t>
            </a:r>
          </a:p>
          <a:p>
            <a:pPr lvl="0" algn="ctr">
              <a:defRPr/>
            </a:pPr>
            <a:r>
              <a:rPr lang="de-DE" sz="135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de-DE" sz="13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Mengenbegrenzung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202649" y="3398436"/>
            <a:ext cx="26696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„Budgetierte Leistungen“</a:t>
            </a:r>
            <a:endParaRPr lang="de-DE" sz="135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271847" y="3997479"/>
            <a:ext cx="253122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Verteilung der </a:t>
            </a:r>
          </a:p>
          <a:p>
            <a:pPr algn="ctr"/>
            <a:r>
              <a:rPr lang="de-DE" sz="135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begrenzten finanziellen Mittel erforderlich!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285607" y="2724496"/>
            <a:ext cx="34981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de-DE" sz="135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3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xtrabudgetäre</a:t>
            </a:r>
            <a:r>
              <a:rPr lang="de-DE" sz="135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de-DE" sz="13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esamt</a:t>
            </a:r>
            <a:r>
              <a:rPr lang="de-DE" sz="135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3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ergütung</a:t>
            </a:r>
          </a:p>
          <a:p>
            <a:pPr algn="ctr" defTabSz="685800">
              <a:defRPr/>
            </a:pPr>
            <a:r>
              <a:rPr lang="de-DE" sz="135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de-DE" sz="135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Keine</a:t>
            </a:r>
            <a:r>
              <a:rPr lang="de-DE" sz="13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Mengenbegrenzung</a:t>
            </a:r>
          </a:p>
        </p:txBody>
      </p:sp>
    </p:spTree>
    <p:extLst>
      <p:ext uri="{BB962C8B-B14F-4D97-AF65-F5344CB8AC3E}">
        <p14:creationId xmlns:p14="http://schemas.microsoft.com/office/powerpoint/2010/main" val="167752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9514" y="205980"/>
            <a:ext cx="8365744" cy="421555"/>
          </a:xfrm>
        </p:spPr>
        <p:txBody>
          <a:bodyPr>
            <a:normAutofit/>
          </a:bodyPr>
          <a:lstStyle/>
          <a:p>
            <a:r>
              <a:rPr lang="de-DE" sz="1800" dirty="0"/>
              <a:t>Welche Ziffer fällt in welchen Topf?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Welche Ziffer fällt in welchen Topf?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975063" y="1128452"/>
            <a:ext cx="34981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de-DE" sz="1350" dirty="0">
              <a:solidFill>
                <a:srgbClr val="003399"/>
              </a:solidFill>
              <a:latin typeface="Calibri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735434"/>
              </p:ext>
            </p:extLst>
          </p:nvPr>
        </p:nvGraphicFramePr>
        <p:xfrm>
          <a:off x="1388245" y="974201"/>
          <a:ext cx="6241742" cy="3015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0871">
                  <a:extLst>
                    <a:ext uri="{9D8B030D-6E8A-4147-A177-3AD203B41FA5}">
                      <a16:colId xmlns:a16="http://schemas.microsoft.com/office/drawing/2014/main" val="3609801537"/>
                    </a:ext>
                  </a:extLst>
                </a:gridCol>
                <a:gridCol w="3120871">
                  <a:extLst>
                    <a:ext uri="{9D8B030D-6E8A-4147-A177-3AD203B41FA5}">
                      <a16:colId xmlns:a16="http://schemas.microsoft.com/office/drawing/2014/main" val="2217296865"/>
                    </a:ext>
                  </a:extLst>
                </a:gridCol>
              </a:tblGrid>
              <a:tr h="295339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MGV (budgetiert)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EGV (unbegrenzt</a:t>
                      </a:r>
                      <a:r>
                        <a:rPr lang="de-D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0989171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Sonstige Leistungen,</a:t>
                      </a:r>
                      <a:r>
                        <a:rPr lang="de-DE" sz="1200" b="0" kern="1200" baseline="0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wie </a:t>
                      </a:r>
                      <a:r>
                        <a:rPr lang="de-DE" sz="1200" b="0" kern="1200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Präambel 22.1 und 23.1:</a:t>
                      </a:r>
                      <a:r>
                        <a:rPr lang="de-DE" sz="1200" b="0" kern="1200" baseline="0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z.B. </a:t>
                      </a:r>
                      <a:r>
                        <a:rPr lang="de-DE" sz="1200" b="0" kern="1200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Psychotherapeutisches Gespräch (23220)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Antrags- und Genehmigungspflichtige</a:t>
                      </a:r>
                      <a:r>
                        <a:rPr lang="de-DE" sz="1200" baseline="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Leistungen, nach 35.2 EBM (Einzeltherapien, Gruppentherapien)</a:t>
                      </a:r>
                      <a:endParaRPr lang="de-DE" sz="1200" dirty="0">
                        <a:solidFill>
                          <a:srgbClr val="0033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42412147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Abschnitt</a:t>
                      </a:r>
                      <a:r>
                        <a:rPr lang="de-DE" sz="1200" b="0" kern="1200" baseline="0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35.1 EBM: z.B. </a:t>
                      </a:r>
                      <a:r>
                        <a:rPr lang="de-DE" sz="1200" b="0" kern="1200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Biographische Anamnese</a:t>
                      </a:r>
                      <a:r>
                        <a:rPr lang="de-DE" sz="1200" b="0" kern="1200" baseline="0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b="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(35140), </a:t>
                      </a:r>
                      <a:r>
                        <a:rPr lang="de-DE" sz="120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Vertiefte Exploration (35141)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Probatorische Sitzung</a:t>
                      </a:r>
                      <a:r>
                        <a:rPr lang="de-DE" sz="1200" baseline="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(35150, 35163 bis 35169)</a:t>
                      </a:r>
                      <a:endParaRPr lang="de-DE" sz="1200" dirty="0">
                        <a:solidFill>
                          <a:srgbClr val="0033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0197979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Abschnitt 35.3 EBM: z.B. Testverfahren</a:t>
                      </a:r>
                      <a:r>
                        <a:rPr lang="de-DE" sz="1200" baseline="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(35300 ff., 35600 ff.)</a:t>
                      </a:r>
                      <a:endParaRPr lang="de-DE" sz="1200" dirty="0" smtClean="0">
                        <a:solidFill>
                          <a:srgbClr val="0033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200" dirty="0" smtClean="0">
                        <a:solidFill>
                          <a:srgbClr val="0033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Psychotherapeutische</a:t>
                      </a:r>
                      <a:r>
                        <a:rPr lang="de-DE" sz="1200" baseline="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Sprechstunde (35151)</a:t>
                      </a:r>
                      <a:endParaRPr lang="de-DE" sz="1200" dirty="0">
                        <a:solidFill>
                          <a:srgbClr val="0033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0183168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 dirty="0" smtClean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Psychotherapeutische Akutbehandlung (35152)</a:t>
                      </a:r>
                      <a:endParaRPr lang="de-DE" sz="1200" dirty="0">
                        <a:solidFill>
                          <a:srgbClr val="0033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7490629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rgbClr val="0033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Gruppenpsychotherapeutische Grundversorgung (35173 bis 35179)</a:t>
                      </a:r>
                      <a:endParaRPr lang="de-DE" sz="1200" dirty="0">
                        <a:solidFill>
                          <a:srgbClr val="0033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87087387"/>
                  </a:ext>
                </a:extLst>
              </a:tr>
            </a:tbl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03" y="1686402"/>
            <a:ext cx="940754" cy="68145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327" y="1726101"/>
            <a:ext cx="904391" cy="64175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621692">
            <a:off x="-58168" y="2801314"/>
            <a:ext cx="1261441" cy="102440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74911" y="4051297"/>
            <a:ext cx="40250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Besonderheit!</a:t>
            </a:r>
          </a:p>
          <a:p>
            <a:r>
              <a:rPr lang="de-DE" sz="135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PLB = </a:t>
            </a:r>
            <a:r>
              <a:rPr lang="de-DE" sz="135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Praxisbezogenes Leistungsbudget</a:t>
            </a:r>
            <a:endParaRPr lang="de-DE" sz="135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54214" y="1403160"/>
            <a:ext cx="6593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10 %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8051674" y="1403160"/>
            <a:ext cx="6696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90 %</a:t>
            </a:r>
          </a:p>
        </p:txBody>
      </p:sp>
    </p:spTree>
    <p:extLst>
      <p:ext uri="{BB962C8B-B14F-4D97-AF65-F5344CB8AC3E}">
        <p14:creationId xmlns:p14="http://schemas.microsoft.com/office/powerpoint/2010/main" val="331635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9514" y="205980"/>
            <a:ext cx="8365744" cy="421555"/>
          </a:xfrm>
        </p:spPr>
        <p:txBody>
          <a:bodyPr>
            <a:normAutofit/>
          </a:bodyPr>
          <a:lstStyle/>
          <a:p>
            <a:r>
              <a:rPr lang="de-DE" sz="1800" dirty="0"/>
              <a:t>Kurze Zusammenfassung: Vergütungssystematik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Kurze Zusammenfassung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975063" y="1128452"/>
            <a:ext cx="34981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de-DE" sz="1350" dirty="0">
              <a:solidFill>
                <a:srgbClr val="003399"/>
              </a:solidFill>
              <a:latin typeface="Calibri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063" y="1011595"/>
            <a:ext cx="1961327" cy="142073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878" y="1025312"/>
            <a:ext cx="1963491" cy="1393297"/>
          </a:xfrm>
          <a:prstGeom prst="rect">
            <a:avLst/>
          </a:prstGeom>
        </p:spPr>
      </p:pic>
      <p:sp>
        <p:nvSpPr>
          <p:cNvPr id="15" name="Pfeil nach unten 14"/>
          <p:cNvSpPr/>
          <p:nvPr/>
        </p:nvSpPr>
        <p:spPr>
          <a:xfrm>
            <a:off x="2620801" y="2676420"/>
            <a:ext cx="669851" cy="797442"/>
          </a:xfrm>
          <a:prstGeom prst="downArrow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6" name="Textfeld 15"/>
          <p:cNvSpPr txBox="1"/>
          <p:nvPr/>
        </p:nvSpPr>
        <p:spPr>
          <a:xfrm>
            <a:off x="2046642" y="3715230"/>
            <a:ext cx="18181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Begrenzt: </a:t>
            </a:r>
          </a:p>
          <a:p>
            <a:pPr algn="ctr"/>
            <a:r>
              <a:rPr lang="de-DE" sz="13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Verteilung durch PLB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1835" y="2659975"/>
            <a:ext cx="699577" cy="813887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5332539" y="3715230"/>
            <a:ext cx="18181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Einzelleistung ohne Mengenbegrenzung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057407" y="1457615"/>
            <a:ext cx="108145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5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86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9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9514" y="205980"/>
            <a:ext cx="8365744" cy="421555"/>
          </a:xfrm>
        </p:spPr>
        <p:txBody>
          <a:bodyPr>
            <a:normAutofit/>
          </a:bodyPr>
          <a:lstStyle/>
          <a:p>
            <a:r>
              <a:rPr lang="de-DE" sz="1800" dirty="0"/>
              <a:t>PLB-Information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err="1" smtClean="0"/>
              <a:t>Plb</a:t>
            </a:r>
            <a:r>
              <a:rPr lang="de-DE" dirty="0" smtClean="0"/>
              <a:t>-info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975063" y="1128452"/>
            <a:ext cx="34981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de-DE" sz="1350" dirty="0">
              <a:solidFill>
                <a:srgbClr val="003399"/>
              </a:solidFill>
              <a:latin typeface="Calibri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37276"/>
            <a:ext cx="3279650" cy="427622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063" y="1011595"/>
            <a:ext cx="1961327" cy="142073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38227"/>
            <a:ext cx="2951784" cy="427527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25419"/>
            <a:ext cx="3078447" cy="428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2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09877E-6 L -0.13038 -0.198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8" y="-99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9514" y="205980"/>
            <a:ext cx="8365744" cy="421555"/>
          </a:xfrm>
        </p:spPr>
        <p:txBody>
          <a:bodyPr>
            <a:normAutofit/>
          </a:bodyPr>
          <a:lstStyle/>
          <a:p>
            <a:r>
              <a:rPr lang="de-DE" sz="1800" dirty="0"/>
              <a:t>Was ist das </a:t>
            </a:r>
            <a:r>
              <a:rPr lang="de-DE" sz="1800" u="sng" dirty="0" smtClean="0"/>
              <a:t>P</a:t>
            </a:r>
            <a:r>
              <a:rPr lang="de-DE" sz="1800" dirty="0" smtClean="0"/>
              <a:t>raxisbezogene </a:t>
            </a:r>
            <a:r>
              <a:rPr lang="de-DE" sz="1800" u="sng" dirty="0" smtClean="0"/>
              <a:t>L</a:t>
            </a:r>
            <a:r>
              <a:rPr lang="de-DE" sz="1800" dirty="0" smtClean="0"/>
              <a:t>eistungs</a:t>
            </a:r>
            <a:r>
              <a:rPr lang="de-DE" sz="1800" u="sng" dirty="0" smtClean="0"/>
              <a:t>b</a:t>
            </a:r>
            <a:r>
              <a:rPr lang="de-DE" sz="1800" dirty="0" smtClean="0"/>
              <a:t>udget </a:t>
            </a:r>
            <a:r>
              <a:rPr lang="de-DE" sz="1800" dirty="0"/>
              <a:t>(PLB)?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Was ist das </a:t>
            </a:r>
            <a:r>
              <a:rPr lang="de-DE" dirty="0" smtClean="0"/>
              <a:t>PLB</a:t>
            </a:r>
            <a:r>
              <a:rPr lang="de-DE" dirty="0"/>
              <a:t>?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365" y="710806"/>
            <a:ext cx="1072238" cy="776700"/>
          </a:xfrm>
          <a:prstGeom prst="rect">
            <a:avLst/>
          </a:prstGeom>
        </p:spPr>
      </p:pic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4075E221-7FCD-895B-1CCC-241FD114A23F}"/>
              </a:ext>
            </a:extLst>
          </p:cNvPr>
          <p:cNvSpPr/>
          <p:nvPr/>
        </p:nvSpPr>
        <p:spPr>
          <a:xfrm>
            <a:off x="4753517" y="3042821"/>
            <a:ext cx="1263678" cy="1548279"/>
          </a:xfrm>
          <a:custGeom>
            <a:avLst/>
            <a:gdLst/>
            <a:ahLst/>
            <a:cxnLst/>
            <a:rect l="0" t="0" r="0" b="0"/>
            <a:pathLst>
              <a:path w="920530" h="1497240">
                <a:moveTo>
                  <a:pt x="602477" y="12073"/>
                </a:moveTo>
                <a:cubicBezTo>
                  <a:pt x="645370" y="0"/>
                  <a:pt x="689929" y="24984"/>
                  <a:pt x="702002" y="67877"/>
                </a:cubicBezTo>
                <a:lnTo>
                  <a:pt x="796898" y="405022"/>
                </a:lnTo>
                <a:lnTo>
                  <a:pt x="844585" y="579230"/>
                </a:lnTo>
                <a:lnTo>
                  <a:pt x="856687" y="619571"/>
                </a:lnTo>
                <a:cubicBezTo>
                  <a:pt x="856526" y="619723"/>
                  <a:pt x="856840" y="619418"/>
                  <a:pt x="856687" y="619571"/>
                </a:cubicBezTo>
                <a:lnTo>
                  <a:pt x="808275" y="684117"/>
                </a:lnTo>
                <a:cubicBezTo>
                  <a:pt x="808275" y="684117"/>
                  <a:pt x="741100" y="768835"/>
                  <a:pt x="780038" y="821277"/>
                </a:cubicBezTo>
                <a:cubicBezTo>
                  <a:pt x="800983" y="849486"/>
                  <a:pt x="844585" y="845452"/>
                  <a:pt x="844585" y="845452"/>
                </a:cubicBezTo>
                <a:lnTo>
                  <a:pt x="858328" y="840299"/>
                </a:lnTo>
                <a:cubicBezTo>
                  <a:pt x="820923" y="860972"/>
                  <a:pt x="825896" y="929059"/>
                  <a:pt x="828448" y="958406"/>
                </a:cubicBezTo>
                <a:cubicBezTo>
                  <a:pt x="817690" y="924788"/>
                  <a:pt x="780038" y="829314"/>
                  <a:pt x="715492" y="853519"/>
                </a:cubicBezTo>
                <a:cubicBezTo>
                  <a:pt x="660566" y="874116"/>
                  <a:pt x="674727" y="953414"/>
                  <a:pt x="690599" y="996886"/>
                </a:cubicBezTo>
                <a:lnTo>
                  <a:pt x="552549" y="631672"/>
                </a:lnTo>
                <a:cubicBezTo>
                  <a:pt x="543135" y="610157"/>
                  <a:pt x="515859" y="563333"/>
                  <a:pt x="461893" y="588793"/>
                </a:cubicBezTo>
                <a:cubicBezTo>
                  <a:pt x="408355" y="614049"/>
                  <a:pt x="426829" y="665995"/>
                  <a:pt x="434898" y="690200"/>
                </a:cubicBezTo>
                <a:lnTo>
                  <a:pt x="574299" y="1059260"/>
                </a:lnTo>
                <a:cubicBezTo>
                  <a:pt x="560852" y="1047159"/>
                  <a:pt x="529924" y="1010851"/>
                  <a:pt x="477480" y="1006817"/>
                </a:cubicBezTo>
                <a:cubicBezTo>
                  <a:pt x="457279" y="1006817"/>
                  <a:pt x="440408" y="1014310"/>
                  <a:pt x="427563" y="1023043"/>
                </a:cubicBezTo>
                <a:cubicBezTo>
                  <a:pt x="412685" y="1033157"/>
                  <a:pt x="411616" y="1053545"/>
                  <a:pt x="420441" y="1069222"/>
                </a:cubicBezTo>
                <a:cubicBezTo>
                  <a:pt x="475112" y="1166344"/>
                  <a:pt x="497382" y="1266315"/>
                  <a:pt x="567900" y="1364386"/>
                </a:cubicBezTo>
                <a:cubicBezTo>
                  <a:pt x="584942" y="1388086"/>
                  <a:pt x="610968" y="1412877"/>
                  <a:pt x="631704" y="1431221"/>
                </a:cubicBezTo>
                <a:lnTo>
                  <a:pt x="440155" y="1485167"/>
                </a:lnTo>
                <a:cubicBezTo>
                  <a:pt x="397262" y="1497240"/>
                  <a:pt x="352703" y="1472256"/>
                  <a:pt x="340630" y="1429363"/>
                </a:cubicBezTo>
                <a:lnTo>
                  <a:pt x="215414" y="984498"/>
                </a:lnTo>
                <a:cubicBezTo>
                  <a:pt x="214026" y="967115"/>
                  <a:pt x="213762" y="948809"/>
                  <a:pt x="213447" y="927000"/>
                </a:cubicBezTo>
                <a:cubicBezTo>
                  <a:pt x="213136" y="905429"/>
                  <a:pt x="212775" y="880430"/>
                  <a:pt x="211228" y="849505"/>
                </a:cubicBezTo>
                <a:cubicBezTo>
                  <a:pt x="208704" y="799009"/>
                  <a:pt x="176156" y="759572"/>
                  <a:pt x="145231" y="735153"/>
                </a:cubicBezTo>
                <a:lnTo>
                  <a:pt x="12073" y="262071"/>
                </a:lnTo>
                <a:cubicBezTo>
                  <a:pt x="0" y="219178"/>
                  <a:pt x="24984" y="174620"/>
                  <a:pt x="67877" y="162546"/>
                </a:cubicBezTo>
                <a:close/>
                <a:moveTo>
                  <a:pt x="920530" y="844260"/>
                </a:moveTo>
                <a:cubicBezTo>
                  <a:pt x="907418" y="834808"/>
                  <a:pt x="891531" y="830235"/>
                  <a:pt x="872311" y="835055"/>
                </a:cubicBezTo>
                <a:lnTo>
                  <a:pt x="876858" y="833351"/>
                </a:lnTo>
                <a:cubicBezTo>
                  <a:pt x="892630" y="825465"/>
                  <a:pt x="901657" y="816615"/>
                  <a:pt x="909591" y="805393"/>
                </a:cubicBezTo>
                <a:close/>
                <a:moveTo>
                  <a:pt x="690599" y="996886"/>
                </a:moveTo>
                <a:lnTo>
                  <a:pt x="691288" y="998747"/>
                </a:lnTo>
                <a:cubicBezTo>
                  <a:pt x="691058" y="998135"/>
                  <a:pt x="690828" y="997514"/>
                  <a:pt x="690599" y="996886"/>
                </a:cubicBezTo>
                <a:close/>
                <a:moveTo>
                  <a:pt x="163451" y="336721"/>
                </a:moveTo>
                <a:cubicBezTo>
                  <a:pt x="160990" y="328157"/>
                  <a:pt x="165937" y="319217"/>
                  <a:pt x="174502" y="316755"/>
                </a:cubicBezTo>
                <a:lnTo>
                  <a:pt x="263375" y="291208"/>
                </a:lnTo>
                <a:cubicBezTo>
                  <a:pt x="271940" y="288747"/>
                  <a:pt x="280880" y="293694"/>
                  <a:pt x="283341" y="302259"/>
                </a:cubicBezTo>
                <a:lnTo>
                  <a:pt x="308888" y="391132"/>
                </a:lnTo>
                <a:cubicBezTo>
                  <a:pt x="311350" y="399697"/>
                  <a:pt x="306403" y="408636"/>
                  <a:pt x="297837" y="411098"/>
                </a:cubicBezTo>
                <a:lnTo>
                  <a:pt x="208964" y="436645"/>
                </a:lnTo>
                <a:cubicBezTo>
                  <a:pt x="200400" y="439107"/>
                  <a:pt x="191460" y="434160"/>
                  <a:pt x="188998" y="425594"/>
                </a:cubicBezTo>
                <a:close/>
                <a:moveTo>
                  <a:pt x="328848" y="286479"/>
                </a:moveTo>
                <a:cubicBezTo>
                  <a:pt x="326386" y="277913"/>
                  <a:pt x="331334" y="268975"/>
                  <a:pt x="339898" y="266512"/>
                </a:cubicBezTo>
                <a:lnTo>
                  <a:pt x="428771" y="240966"/>
                </a:lnTo>
                <a:cubicBezTo>
                  <a:pt x="437336" y="238503"/>
                  <a:pt x="446275" y="243451"/>
                  <a:pt x="448738" y="252016"/>
                </a:cubicBezTo>
                <a:lnTo>
                  <a:pt x="474284" y="340889"/>
                </a:lnTo>
                <a:cubicBezTo>
                  <a:pt x="476747" y="349454"/>
                  <a:pt x="471799" y="358393"/>
                  <a:pt x="463234" y="360856"/>
                </a:cubicBezTo>
                <a:lnTo>
                  <a:pt x="374361" y="386402"/>
                </a:lnTo>
                <a:cubicBezTo>
                  <a:pt x="365796" y="388864"/>
                  <a:pt x="356857" y="383917"/>
                  <a:pt x="354394" y="375352"/>
                </a:cubicBezTo>
                <a:close/>
                <a:moveTo>
                  <a:pt x="490214" y="238070"/>
                </a:moveTo>
                <a:cubicBezTo>
                  <a:pt x="487752" y="229505"/>
                  <a:pt x="492699" y="220566"/>
                  <a:pt x="501264" y="218103"/>
                </a:cubicBezTo>
                <a:lnTo>
                  <a:pt x="590138" y="192557"/>
                </a:lnTo>
                <a:cubicBezTo>
                  <a:pt x="598702" y="190095"/>
                  <a:pt x="607642" y="195042"/>
                  <a:pt x="610104" y="203607"/>
                </a:cubicBezTo>
                <a:lnTo>
                  <a:pt x="635650" y="292480"/>
                </a:lnTo>
                <a:cubicBezTo>
                  <a:pt x="638112" y="301046"/>
                  <a:pt x="633165" y="309984"/>
                  <a:pt x="624599" y="312447"/>
                </a:cubicBezTo>
                <a:lnTo>
                  <a:pt x="535727" y="337993"/>
                </a:lnTo>
                <a:cubicBezTo>
                  <a:pt x="527162" y="340456"/>
                  <a:pt x="518223" y="335508"/>
                  <a:pt x="515760" y="326943"/>
                </a:cubicBezTo>
                <a:close/>
                <a:moveTo>
                  <a:pt x="219929" y="514222"/>
                </a:moveTo>
                <a:cubicBezTo>
                  <a:pt x="217467" y="505658"/>
                  <a:pt x="222415" y="496718"/>
                  <a:pt x="230980" y="494257"/>
                </a:cubicBezTo>
                <a:lnTo>
                  <a:pt x="319852" y="468709"/>
                </a:lnTo>
                <a:cubicBezTo>
                  <a:pt x="328418" y="466248"/>
                  <a:pt x="337357" y="471195"/>
                  <a:pt x="339819" y="479760"/>
                </a:cubicBezTo>
                <a:lnTo>
                  <a:pt x="365365" y="568633"/>
                </a:lnTo>
                <a:cubicBezTo>
                  <a:pt x="367828" y="577198"/>
                  <a:pt x="362880" y="586138"/>
                  <a:pt x="354315" y="588599"/>
                </a:cubicBezTo>
                <a:lnTo>
                  <a:pt x="265442" y="614146"/>
                </a:lnTo>
                <a:cubicBezTo>
                  <a:pt x="256877" y="616608"/>
                  <a:pt x="247938" y="611661"/>
                  <a:pt x="245475" y="603095"/>
                </a:cubicBezTo>
                <a:close/>
                <a:moveTo>
                  <a:pt x="385325" y="463980"/>
                </a:moveTo>
                <a:cubicBezTo>
                  <a:pt x="382864" y="455415"/>
                  <a:pt x="387811" y="446476"/>
                  <a:pt x="396376" y="444013"/>
                </a:cubicBezTo>
                <a:lnTo>
                  <a:pt x="485249" y="418467"/>
                </a:lnTo>
                <a:cubicBezTo>
                  <a:pt x="493814" y="416004"/>
                  <a:pt x="502753" y="420952"/>
                  <a:pt x="505215" y="429517"/>
                </a:cubicBezTo>
                <a:lnTo>
                  <a:pt x="530762" y="518390"/>
                </a:lnTo>
                <a:cubicBezTo>
                  <a:pt x="533224" y="526956"/>
                  <a:pt x="528277" y="535894"/>
                  <a:pt x="519711" y="538357"/>
                </a:cubicBezTo>
                <a:lnTo>
                  <a:pt x="430838" y="563903"/>
                </a:lnTo>
                <a:cubicBezTo>
                  <a:pt x="422274" y="566366"/>
                  <a:pt x="413334" y="561417"/>
                  <a:pt x="410872" y="552853"/>
                </a:cubicBezTo>
                <a:close/>
                <a:moveTo>
                  <a:pt x="546692" y="415571"/>
                </a:moveTo>
                <a:cubicBezTo>
                  <a:pt x="544229" y="407006"/>
                  <a:pt x="549177" y="398067"/>
                  <a:pt x="557742" y="395605"/>
                </a:cubicBezTo>
                <a:lnTo>
                  <a:pt x="646615" y="370058"/>
                </a:lnTo>
                <a:cubicBezTo>
                  <a:pt x="655180" y="367596"/>
                  <a:pt x="664119" y="372543"/>
                  <a:pt x="666582" y="381108"/>
                </a:cubicBezTo>
                <a:lnTo>
                  <a:pt x="692128" y="469982"/>
                </a:lnTo>
                <a:cubicBezTo>
                  <a:pt x="694590" y="478547"/>
                  <a:pt x="689642" y="487486"/>
                  <a:pt x="681077" y="489948"/>
                </a:cubicBezTo>
                <a:lnTo>
                  <a:pt x="592205" y="515495"/>
                </a:lnTo>
                <a:cubicBezTo>
                  <a:pt x="583639" y="517957"/>
                  <a:pt x="574701" y="513010"/>
                  <a:pt x="572238" y="504444"/>
                </a:cubicBezTo>
                <a:close/>
                <a:moveTo>
                  <a:pt x="268338" y="691723"/>
                </a:moveTo>
                <a:cubicBezTo>
                  <a:pt x="265877" y="683159"/>
                  <a:pt x="270824" y="674219"/>
                  <a:pt x="279389" y="671758"/>
                </a:cubicBezTo>
                <a:lnTo>
                  <a:pt x="368262" y="646211"/>
                </a:lnTo>
                <a:cubicBezTo>
                  <a:pt x="376827" y="643749"/>
                  <a:pt x="385767" y="648696"/>
                  <a:pt x="388228" y="657262"/>
                </a:cubicBezTo>
                <a:lnTo>
                  <a:pt x="413775" y="746134"/>
                </a:lnTo>
                <a:cubicBezTo>
                  <a:pt x="416237" y="754699"/>
                  <a:pt x="411290" y="763639"/>
                  <a:pt x="402724" y="766100"/>
                </a:cubicBezTo>
                <a:lnTo>
                  <a:pt x="313851" y="791647"/>
                </a:lnTo>
                <a:cubicBezTo>
                  <a:pt x="305287" y="794109"/>
                  <a:pt x="296347" y="789162"/>
                  <a:pt x="293885" y="780597"/>
                </a:cubicBezTo>
                <a:close/>
                <a:moveTo>
                  <a:pt x="595101" y="593072"/>
                </a:moveTo>
                <a:cubicBezTo>
                  <a:pt x="592639" y="584507"/>
                  <a:pt x="597586" y="575568"/>
                  <a:pt x="606151" y="573106"/>
                </a:cubicBezTo>
                <a:lnTo>
                  <a:pt x="695025" y="547559"/>
                </a:lnTo>
                <a:cubicBezTo>
                  <a:pt x="703589" y="545097"/>
                  <a:pt x="712529" y="550044"/>
                  <a:pt x="714991" y="558610"/>
                </a:cubicBezTo>
                <a:lnTo>
                  <a:pt x="740537" y="647483"/>
                </a:lnTo>
                <a:cubicBezTo>
                  <a:pt x="742999" y="656048"/>
                  <a:pt x="738052" y="664987"/>
                  <a:pt x="729486" y="667449"/>
                </a:cubicBezTo>
                <a:lnTo>
                  <a:pt x="640614" y="692996"/>
                </a:lnTo>
                <a:cubicBezTo>
                  <a:pt x="632049" y="695458"/>
                  <a:pt x="623110" y="690511"/>
                  <a:pt x="620648" y="681946"/>
                </a:cubicBezTo>
                <a:close/>
                <a:moveTo>
                  <a:pt x="806359" y="688121"/>
                </a:moveTo>
                <a:lnTo>
                  <a:pt x="648559" y="133587"/>
                </a:lnTo>
                <a:cubicBezTo>
                  <a:pt x="641241" y="107873"/>
                  <a:pt x="614463" y="92959"/>
                  <a:pt x="588748" y="100276"/>
                </a:cubicBezTo>
                <a:lnTo>
                  <a:pt x="120626" y="233487"/>
                </a:lnTo>
                <a:cubicBezTo>
                  <a:pt x="94912" y="240804"/>
                  <a:pt x="79998" y="267583"/>
                  <a:pt x="87315" y="293298"/>
                </a:cubicBezTo>
                <a:lnTo>
                  <a:pt x="392056" y="1364199"/>
                </a:lnTo>
                <a:cubicBezTo>
                  <a:pt x="399373" y="1389914"/>
                  <a:pt x="426151" y="1404828"/>
                  <a:pt x="451866" y="1397510"/>
                </a:cubicBezTo>
                <a:lnTo>
                  <a:pt x="568927" y="1364199"/>
                </a:lnTo>
              </a:path>
            </a:pathLst>
          </a:custGeom>
          <a:noFill/>
          <a:ln w="12102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7791DC92-9FA3-5B2A-55BB-3B81E62CACB5}"/>
              </a:ext>
            </a:extLst>
          </p:cNvPr>
          <p:cNvSpPr/>
          <p:nvPr/>
        </p:nvSpPr>
        <p:spPr>
          <a:xfrm>
            <a:off x="4778302" y="3336388"/>
            <a:ext cx="1650300" cy="1349204"/>
          </a:xfrm>
          <a:custGeom>
            <a:avLst/>
            <a:gdLst/>
            <a:ahLst/>
            <a:cxnLst/>
            <a:rect l="0" t="0" r="0" b="0"/>
            <a:pathLst>
              <a:path w="1202166" h="1304728">
                <a:moveTo>
                  <a:pt x="20170" y="1065006"/>
                </a:moveTo>
                <a:cubicBezTo>
                  <a:pt x="16943" y="1019824"/>
                  <a:pt x="13447" y="798754"/>
                  <a:pt x="12102" y="693867"/>
                </a:cubicBezTo>
                <a:lnTo>
                  <a:pt x="0" y="371138"/>
                </a:lnTo>
                <a:cubicBezTo>
                  <a:pt x="1344" y="361724"/>
                  <a:pt x="9681" y="344512"/>
                  <a:pt x="32272" y="350967"/>
                </a:cubicBezTo>
                <a:cubicBezTo>
                  <a:pt x="60511" y="359035"/>
                  <a:pt x="141194" y="411483"/>
                  <a:pt x="145228" y="492165"/>
                </a:cubicBezTo>
                <a:cubicBezTo>
                  <a:pt x="149262" y="572847"/>
                  <a:pt x="143067" y="614757"/>
                  <a:pt x="157330" y="657545"/>
                </a:cubicBezTo>
                <a:cubicBezTo>
                  <a:pt x="169432" y="693852"/>
                  <a:pt x="205740" y="832357"/>
                  <a:pt x="225910" y="899592"/>
                </a:cubicBezTo>
                <a:lnTo>
                  <a:pt x="274320" y="1060957"/>
                </a:lnTo>
                <a:cubicBezTo>
                  <a:pt x="283733" y="1089198"/>
                  <a:pt x="314661" y="1144521"/>
                  <a:pt x="367104" y="1129537"/>
                </a:cubicBezTo>
                <a:cubicBezTo>
                  <a:pt x="423582" y="1113401"/>
                  <a:pt x="515884" y="1088782"/>
                  <a:pt x="565648" y="1073857"/>
                </a:cubicBezTo>
                <a:lnTo>
                  <a:pt x="492162" y="1181999"/>
                </a:lnTo>
                <a:lnTo>
                  <a:pt x="480060" y="1198136"/>
                </a:lnTo>
                <a:lnTo>
                  <a:pt x="476025" y="1297099"/>
                </a:lnTo>
                <a:lnTo>
                  <a:pt x="64545" y="1284997"/>
                </a:lnTo>
                <a:lnTo>
                  <a:pt x="68580" y="1153756"/>
                </a:lnTo>
                <a:cubicBezTo>
                  <a:pt x="53788" y="1142998"/>
                  <a:pt x="23397" y="1110188"/>
                  <a:pt x="20170" y="1065006"/>
                </a:cubicBezTo>
                <a:close/>
                <a:moveTo>
                  <a:pt x="794721" y="1304728"/>
                </a:moveTo>
                <a:lnTo>
                  <a:pt x="762448" y="1230404"/>
                </a:lnTo>
                <a:lnTo>
                  <a:pt x="637390" y="1133585"/>
                </a:lnTo>
                <a:cubicBezTo>
                  <a:pt x="625175" y="1122134"/>
                  <a:pt x="596143" y="1100795"/>
                  <a:pt x="565648" y="1073857"/>
                </a:cubicBezTo>
                <a:cubicBezTo>
                  <a:pt x="542430" y="1053346"/>
                  <a:pt x="518365" y="1029590"/>
                  <a:pt x="500230" y="1004479"/>
                </a:cubicBezTo>
                <a:cubicBezTo>
                  <a:pt x="432648" y="910904"/>
                  <a:pt x="409204" y="810136"/>
                  <a:pt x="354229" y="711791"/>
                </a:cubicBezTo>
                <a:cubicBezTo>
                  <a:pt x="345494" y="696165"/>
                  <a:pt x="346580" y="675894"/>
                  <a:pt x="361199" y="665562"/>
                </a:cubicBezTo>
                <a:cubicBezTo>
                  <a:pt x="373468" y="656890"/>
                  <a:pt x="389232" y="649477"/>
                  <a:pt x="407445" y="649477"/>
                </a:cubicBezTo>
                <a:cubicBezTo>
                  <a:pt x="459889" y="649477"/>
                  <a:pt x="494851" y="689834"/>
                  <a:pt x="508298" y="701934"/>
                </a:cubicBezTo>
                <a:lnTo>
                  <a:pt x="367104" y="326778"/>
                </a:lnTo>
                <a:cubicBezTo>
                  <a:pt x="359036" y="302573"/>
                  <a:pt x="344513" y="252536"/>
                  <a:pt x="399377" y="229945"/>
                </a:cubicBezTo>
                <a:cubicBezTo>
                  <a:pt x="454241" y="207354"/>
                  <a:pt x="478715" y="256850"/>
                  <a:pt x="488127" y="278366"/>
                </a:cubicBezTo>
                <a:lnTo>
                  <a:pt x="624599" y="639547"/>
                </a:lnTo>
                <a:cubicBezTo>
                  <a:pt x="608727" y="596074"/>
                  <a:pt x="594566" y="516776"/>
                  <a:pt x="649492" y="496179"/>
                </a:cubicBezTo>
                <a:cubicBezTo>
                  <a:pt x="714038" y="471974"/>
                  <a:pt x="751689" y="567448"/>
                  <a:pt x="762447" y="601066"/>
                </a:cubicBezTo>
                <a:cubicBezTo>
                  <a:pt x="759757" y="570138"/>
                  <a:pt x="754379" y="496179"/>
                  <a:pt x="798754" y="480043"/>
                </a:cubicBezTo>
                <a:cubicBezTo>
                  <a:pt x="850320" y="461291"/>
                  <a:pt x="879436" y="508281"/>
                  <a:pt x="895573" y="544588"/>
                </a:cubicBezTo>
                <a:cubicBezTo>
                  <a:pt x="908482" y="573634"/>
                  <a:pt x="917088" y="594343"/>
                  <a:pt x="919778" y="601066"/>
                </a:cubicBezTo>
                <a:cubicBezTo>
                  <a:pt x="909019" y="566104"/>
                  <a:pt x="895573" y="497793"/>
                  <a:pt x="939948" y="480043"/>
                </a:cubicBezTo>
                <a:cubicBezTo>
                  <a:pt x="980289" y="463906"/>
                  <a:pt x="1016596" y="476008"/>
                  <a:pt x="1032733" y="520384"/>
                </a:cubicBezTo>
                <a:lnTo>
                  <a:pt x="1113415" y="718068"/>
                </a:lnTo>
                <a:cubicBezTo>
                  <a:pt x="1132241" y="777226"/>
                  <a:pt x="1169893" y="906032"/>
                  <a:pt x="1169893" y="948000"/>
                </a:cubicBezTo>
                <a:lnTo>
                  <a:pt x="1169893" y="1089194"/>
                </a:lnTo>
                <a:lnTo>
                  <a:pt x="1202166" y="1171087"/>
                </a:lnTo>
                <a:close/>
                <a:moveTo>
                  <a:pt x="831025" y="16136"/>
                </a:moveTo>
                <a:cubicBezTo>
                  <a:pt x="860070" y="32272"/>
                  <a:pt x="870021" y="60521"/>
                  <a:pt x="871366" y="72628"/>
                </a:cubicBezTo>
                <a:cubicBezTo>
                  <a:pt x="874055" y="83386"/>
                  <a:pt x="872979" y="112162"/>
                  <a:pt x="847161" y="141208"/>
                </a:cubicBezTo>
                <a:cubicBezTo>
                  <a:pt x="821343" y="170254"/>
                  <a:pt x="789341" y="207099"/>
                  <a:pt x="778583" y="221890"/>
                </a:cubicBezTo>
                <a:lnTo>
                  <a:pt x="730172" y="48409"/>
                </a:lnTo>
                <a:lnTo>
                  <a:pt x="750342" y="28238"/>
                </a:lnTo>
                <a:cubicBezTo>
                  <a:pt x="770516" y="8053"/>
                  <a:pt x="801979" y="0"/>
                  <a:pt x="831025" y="16136"/>
                </a:cubicBezTo>
                <a:close/>
                <a:moveTo>
                  <a:pt x="871366" y="262232"/>
                </a:moveTo>
                <a:cubicBezTo>
                  <a:pt x="911707" y="286436"/>
                  <a:pt x="914396" y="316020"/>
                  <a:pt x="911707" y="326778"/>
                </a:cubicBezTo>
                <a:cubicBezTo>
                  <a:pt x="909018" y="337535"/>
                  <a:pt x="895727" y="366910"/>
                  <a:pt x="871366" y="403426"/>
                </a:cubicBezTo>
                <a:cubicBezTo>
                  <a:pt x="847163" y="439703"/>
                  <a:pt x="843130" y="459874"/>
                  <a:pt x="810857" y="476011"/>
                </a:cubicBezTo>
                <a:lnTo>
                  <a:pt x="778584" y="488112"/>
                </a:lnTo>
                <a:cubicBezTo>
                  <a:pt x="778584" y="488112"/>
                  <a:pt x="734983" y="492147"/>
                  <a:pt x="714038" y="463938"/>
                </a:cubicBezTo>
                <a:cubicBezTo>
                  <a:pt x="675099" y="411495"/>
                  <a:pt x="742274" y="326778"/>
                  <a:pt x="742274" y="326778"/>
                </a:cubicBezTo>
                <a:lnTo>
                  <a:pt x="790686" y="262232"/>
                </a:lnTo>
                <a:cubicBezTo>
                  <a:pt x="802788" y="250129"/>
                  <a:pt x="838974" y="242797"/>
                  <a:pt x="871366" y="262232"/>
                </a:cubicBezTo>
                <a:close/>
                <a:moveTo>
                  <a:pt x="508298" y="701934"/>
                </a:moveTo>
                <a:lnTo>
                  <a:pt x="576878" y="859251"/>
                </a:lnTo>
                <a:moveTo>
                  <a:pt x="625287" y="641407"/>
                </a:moveTo>
                <a:lnTo>
                  <a:pt x="624599" y="639547"/>
                </a:lnTo>
                <a:cubicBezTo>
                  <a:pt x="624828" y="640174"/>
                  <a:pt x="625057" y="640795"/>
                  <a:pt x="625287" y="641407"/>
                </a:cubicBez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003D5BEA-1DE3-6B45-3F17-B4CD5B676CC5}"/>
              </a:ext>
            </a:extLst>
          </p:cNvPr>
          <p:cNvSpPr/>
          <p:nvPr/>
        </p:nvSpPr>
        <p:spPr>
          <a:xfrm>
            <a:off x="4610970" y="4446745"/>
            <a:ext cx="2497602" cy="1077333"/>
          </a:xfrm>
          <a:custGeom>
            <a:avLst/>
            <a:gdLst/>
            <a:ahLst/>
            <a:cxnLst/>
            <a:rect l="0" t="0" r="0" b="0"/>
            <a:pathLst>
              <a:path w="1819387" h="1041818">
                <a:moveTo>
                  <a:pt x="1157791" y="1041818"/>
                </a:moveTo>
                <a:lnTo>
                  <a:pt x="861475" y="307493"/>
                </a:lnTo>
                <a:cubicBezTo>
                  <a:pt x="855936" y="294502"/>
                  <a:pt x="862649" y="279548"/>
                  <a:pt x="876037" y="275054"/>
                </a:cubicBezTo>
                <a:lnTo>
                  <a:pt x="891539" y="269850"/>
                </a:lnTo>
                <a:lnTo>
                  <a:pt x="860048" y="185947"/>
                </a:lnTo>
                <a:cubicBezTo>
                  <a:pt x="855219" y="173078"/>
                  <a:pt x="862061" y="158776"/>
                  <a:pt x="875111" y="154461"/>
                </a:cubicBezTo>
                <a:lnTo>
                  <a:pt x="1330329" y="3945"/>
                </a:lnTo>
                <a:cubicBezTo>
                  <a:pt x="1342263" y="0"/>
                  <a:pt x="1355230" y="5844"/>
                  <a:pt x="1360178" y="17398"/>
                </a:cubicBezTo>
                <a:lnTo>
                  <a:pt x="1395804" y="100586"/>
                </a:lnTo>
                <a:lnTo>
                  <a:pt x="1406934" y="96851"/>
                </a:lnTo>
                <a:cubicBezTo>
                  <a:pt x="1418880" y="92841"/>
                  <a:pt x="1431905" y="98668"/>
                  <a:pt x="1436877" y="110247"/>
                </a:cubicBezTo>
                <a:lnTo>
                  <a:pt x="1819387" y="1041818"/>
                </a:lnTo>
                <a:close/>
                <a:moveTo>
                  <a:pt x="0" y="1041818"/>
                </a:moveTo>
                <a:lnTo>
                  <a:pt x="27040" y="286162"/>
                </a:lnTo>
                <a:cubicBezTo>
                  <a:pt x="27711" y="273303"/>
                  <a:pt x="38334" y="263220"/>
                  <a:pt x="51212" y="263220"/>
                </a:cubicBezTo>
                <a:lnTo>
                  <a:pt x="96818" y="263220"/>
                </a:lnTo>
                <a:lnTo>
                  <a:pt x="110488" y="140200"/>
                </a:lnTo>
                <a:cubicBezTo>
                  <a:pt x="111881" y="127658"/>
                  <a:pt x="122675" y="118291"/>
                  <a:pt x="135288" y="118679"/>
                </a:cubicBezTo>
                <a:lnTo>
                  <a:pt x="613930" y="133407"/>
                </a:lnTo>
                <a:cubicBezTo>
                  <a:pt x="627001" y="133809"/>
                  <a:pt x="637390" y="144522"/>
                  <a:pt x="637390" y="157600"/>
                </a:cubicBezTo>
                <a:lnTo>
                  <a:pt x="637390" y="263220"/>
                </a:lnTo>
                <a:lnTo>
                  <a:pt x="657197" y="263220"/>
                </a:lnTo>
                <a:cubicBezTo>
                  <a:pt x="670706" y="263220"/>
                  <a:pt x="681600" y="274278"/>
                  <a:pt x="681399" y="287786"/>
                </a:cubicBezTo>
                <a:lnTo>
                  <a:pt x="673697" y="1041818"/>
                </a:lnTo>
                <a:close/>
                <a:moveTo>
                  <a:pt x="891540" y="269850"/>
                </a:moveTo>
                <a:lnTo>
                  <a:pt x="1395804" y="100586"/>
                </a:lnTo>
                <a:moveTo>
                  <a:pt x="637390" y="263220"/>
                </a:moveTo>
                <a:lnTo>
                  <a:pt x="96818" y="263220"/>
                </a:lnTo>
              </a:path>
            </a:pathLst>
          </a:custGeom>
          <a:noFill/>
          <a:ln w="12102">
            <a:solidFill>
              <a:srgbClr val="4E88E7"/>
            </a:solidFill>
          </a:ln>
        </p:spPr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10" name="Textfeld 9"/>
          <p:cNvSpPr txBox="1"/>
          <p:nvPr/>
        </p:nvSpPr>
        <p:spPr>
          <a:xfrm>
            <a:off x="392838" y="865573"/>
            <a:ext cx="2938191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3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bzw. €-Betrag, bis zu dem MGV-Leistungen zu </a:t>
            </a:r>
            <a:r>
              <a:rPr lang="de-DE" sz="135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de-DE" sz="13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vergütet werden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3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basiert auf ILB (</a:t>
            </a:r>
            <a:r>
              <a:rPr lang="de-DE" sz="1350" u="sng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3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ndividuelles </a:t>
            </a:r>
            <a:r>
              <a:rPr lang="de-DE" sz="1350" u="sng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13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eistungs</a:t>
            </a:r>
            <a:r>
              <a:rPr lang="de-DE" sz="1350" u="sng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13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udget) aus dem Vorjahres-Quartal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3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Kontingentdurchschnitt = Fachgruppendurchschnitt entsprechend Tätigkeitsumfang</a:t>
            </a:r>
          </a:p>
        </p:txBody>
      </p:sp>
      <p:sp>
        <p:nvSpPr>
          <p:cNvPr id="16" name="Sprechblase: rechteckig mit abgerundeten Ecken 3">
            <a:extLst>
              <a:ext uri="{FF2B5EF4-FFF2-40B4-BE49-F238E27FC236}">
                <a16:creationId xmlns:a16="http://schemas.microsoft.com/office/drawing/2014/main" id="{FFD8CE8E-9A1A-4E52-6C3D-3531B530AA65}"/>
              </a:ext>
            </a:extLst>
          </p:cNvPr>
          <p:cNvSpPr/>
          <p:nvPr/>
        </p:nvSpPr>
        <p:spPr>
          <a:xfrm>
            <a:off x="5294476" y="1612736"/>
            <a:ext cx="2268252" cy="505883"/>
          </a:xfrm>
          <a:prstGeom prst="wedgeRoundRectCallou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Wie hoch ist mein Budget?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290085" y="3264010"/>
            <a:ext cx="318524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Einzelpraxis</a:t>
            </a:r>
          </a:p>
          <a:p>
            <a:r>
              <a:rPr lang="de-DE" sz="135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de-DE" sz="13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ILB (individuelles Leistungsbudget)  </a:t>
            </a:r>
            <a:r>
              <a:rPr lang="de-DE" sz="135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de-DE" sz="13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PLB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6646"/>
          <a:stretch/>
        </p:blipFill>
        <p:spPr>
          <a:xfrm>
            <a:off x="472778" y="3231155"/>
            <a:ext cx="873147" cy="727802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6474"/>
          <a:stretch/>
        </p:blipFill>
        <p:spPr>
          <a:xfrm>
            <a:off x="408864" y="3956507"/>
            <a:ext cx="1000974" cy="836074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7247949" y="4978842"/>
            <a:ext cx="20749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Graphics </a:t>
            </a:r>
            <a:r>
              <a:rPr lang="de-DE" sz="6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6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mikicon</a:t>
            </a:r>
            <a:r>
              <a:rPr lang="de-DE" sz="6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00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Noun</a:t>
            </a:r>
            <a:r>
              <a:rPr lang="de-DE" sz="6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345925" y="4028295"/>
            <a:ext cx="265315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</a:t>
            </a:r>
          </a:p>
          <a:p>
            <a:r>
              <a:rPr lang="de-DE" sz="135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de-DE" sz="13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mehrere ILBs</a:t>
            </a:r>
          </a:p>
          <a:p>
            <a:r>
              <a:rPr lang="de-DE" sz="135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de-DE" sz="13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gemeinsames PLB</a:t>
            </a:r>
          </a:p>
        </p:txBody>
      </p:sp>
    </p:spTree>
    <p:extLst>
      <p:ext uri="{BB962C8B-B14F-4D97-AF65-F5344CB8AC3E}">
        <p14:creationId xmlns:p14="http://schemas.microsoft.com/office/powerpoint/2010/main" val="193755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9514" y="205980"/>
            <a:ext cx="8365744" cy="421555"/>
          </a:xfrm>
        </p:spPr>
        <p:txBody>
          <a:bodyPr>
            <a:normAutofit/>
          </a:bodyPr>
          <a:lstStyle/>
          <a:p>
            <a:r>
              <a:rPr lang="de-DE" sz="1800" dirty="0" smtClean="0"/>
              <a:t>PLB-Information</a:t>
            </a:r>
            <a:endParaRPr lang="de-DE" sz="1800" dirty="0"/>
          </a:p>
        </p:txBody>
      </p:sp>
      <p:sp>
        <p:nvSpPr>
          <p:cNvPr id="5" name="Inhaltsplatzhalter 4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Was ist das </a:t>
            </a:r>
            <a:r>
              <a:rPr lang="de-DE" dirty="0" err="1" smtClean="0"/>
              <a:t>plb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55526"/>
            <a:ext cx="3026895" cy="4227934"/>
          </a:xfrm>
          <a:prstGeom prst="rect">
            <a:avLst/>
          </a:prstGeom>
        </p:spPr>
      </p:pic>
      <p:sp>
        <p:nvSpPr>
          <p:cNvPr id="8" name="Sprechblase: rechteckig mit abgerundeten Ecken 3">
            <a:extLst>
              <a:ext uri="{FF2B5EF4-FFF2-40B4-BE49-F238E27FC236}">
                <a16:creationId xmlns:a16="http://schemas.microsoft.com/office/drawing/2014/main" id="{FFD8CE8E-9A1A-4E52-6C3D-3531B530AA65}"/>
              </a:ext>
            </a:extLst>
          </p:cNvPr>
          <p:cNvSpPr/>
          <p:nvPr/>
        </p:nvSpPr>
        <p:spPr>
          <a:xfrm>
            <a:off x="4502551" y="760143"/>
            <a:ext cx="2304256" cy="433875"/>
          </a:xfrm>
          <a:prstGeom prst="wedgeRoundRectCallou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Wie hoch ist mein Budget</a:t>
            </a:r>
            <a:r>
              <a:rPr lang="de-D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de-D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Hier entsprechend einer vollen ZU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81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9514" y="205980"/>
            <a:ext cx="8365744" cy="421555"/>
          </a:xfrm>
        </p:spPr>
        <p:txBody>
          <a:bodyPr>
            <a:normAutofit/>
          </a:bodyPr>
          <a:lstStyle/>
          <a:p>
            <a:r>
              <a:rPr lang="de-DE" sz="1800" dirty="0"/>
              <a:t>Was ist das </a:t>
            </a:r>
            <a:r>
              <a:rPr lang="de-DE" sz="1800" u="sng" dirty="0"/>
              <a:t>P</a:t>
            </a:r>
            <a:r>
              <a:rPr lang="de-DE" sz="1800" dirty="0"/>
              <a:t>raxisbezogene </a:t>
            </a:r>
            <a:r>
              <a:rPr lang="de-DE" sz="1800" u="sng" dirty="0"/>
              <a:t>L</a:t>
            </a:r>
            <a:r>
              <a:rPr lang="de-DE" sz="1800" dirty="0"/>
              <a:t>eistungs</a:t>
            </a:r>
            <a:r>
              <a:rPr lang="de-DE" sz="1800" u="sng" dirty="0"/>
              <a:t>b</a:t>
            </a:r>
            <a:r>
              <a:rPr lang="de-DE" sz="1800" dirty="0"/>
              <a:t>udget (PLB)?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Was ist das </a:t>
            </a:r>
            <a:r>
              <a:rPr lang="de-DE" dirty="0" err="1" smtClean="0"/>
              <a:t>plb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23528" y="699542"/>
            <a:ext cx="51864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b="1" dirty="0">
                <a:latin typeface="Arial" panose="020B0604020202020204" pitchFamily="34" charset="0"/>
                <a:cs typeface="Arial" panose="020B0604020202020204" pitchFamily="34" charset="0"/>
              </a:rPr>
              <a:t>Anwendung des PLB </a:t>
            </a:r>
          </a:p>
        </p:txBody>
      </p:sp>
      <p:sp>
        <p:nvSpPr>
          <p:cNvPr id="10" name="Rechteck 9"/>
          <p:cNvSpPr/>
          <p:nvPr/>
        </p:nvSpPr>
        <p:spPr>
          <a:xfrm>
            <a:off x="2421803" y="1081380"/>
            <a:ext cx="989865" cy="1575309"/>
          </a:xfrm>
          <a:prstGeom prst="rect">
            <a:avLst/>
          </a:prstGeom>
          <a:solidFill>
            <a:srgbClr val="BBC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941994" y="1072512"/>
            <a:ext cx="989865" cy="258384"/>
          </a:xfrm>
          <a:prstGeom prst="rect">
            <a:avLst/>
          </a:prstGeom>
          <a:pattFill prst="ltHorz">
            <a:fgClr>
              <a:srgbClr val="BBC5E4"/>
            </a:fgClr>
            <a:bgClr>
              <a:schemeClr val="bg1"/>
            </a:bgClr>
          </a:pattFill>
          <a:ln>
            <a:solidFill>
              <a:srgbClr val="00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600434" y="2992668"/>
            <a:ext cx="989865" cy="1332318"/>
          </a:xfrm>
          <a:prstGeom prst="rect">
            <a:avLst/>
          </a:prstGeom>
          <a:solidFill>
            <a:srgbClr val="BBC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428217" y="3521578"/>
            <a:ext cx="989865" cy="791772"/>
          </a:xfrm>
          <a:prstGeom prst="rect">
            <a:avLst/>
          </a:prstGeom>
          <a:solidFill>
            <a:srgbClr val="BBC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20925" y="2152767"/>
            <a:ext cx="2015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Variante 1: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Honoraranforderung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PLB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20925" y="3813260"/>
            <a:ext cx="2075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Variante 2: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Honoraranforderung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PLB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095308" y="1004424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quotierte Vergütung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095308" y="2114708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100 %-Vergütung</a:t>
            </a:r>
          </a:p>
        </p:txBody>
      </p:sp>
      <p:sp>
        <p:nvSpPr>
          <p:cNvPr id="18" name="Rechteck 17"/>
          <p:cNvSpPr/>
          <p:nvPr/>
        </p:nvSpPr>
        <p:spPr>
          <a:xfrm>
            <a:off x="5937247" y="1791794"/>
            <a:ext cx="989865" cy="876379"/>
          </a:xfrm>
          <a:prstGeom prst="rect">
            <a:avLst/>
          </a:prstGeom>
          <a:pattFill prst="ltVert">
            <a:fgClr>
              <a:srgbClr val="BBC5E4"/>
            </a:fgClr>
            <a:bgClr>
              <a:schemeClr val="bg1"/>
            </a:bgClr>
          </a:pattFill>
          <a:ln>
            <a:solidFill>
              <a:srgbClr val="00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601724" y="1806659"/>
            <a:ext cx="989865" cy="861514"/>
          </a:xfrm>
          <a:prstGeom prst="rect">
            <a:avLst/>
          </a:prstGeom>
          <a:solidFill>
            <a:srgbClr val="BBC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909165" y="3521579"/>
            <a:ext cx="989865" cy="791771"/>
          </a:xfrm>
          <a:prstGeom prst="rect">
            <a:avLst/>
          </a:prstGeom>
          <a:pattFill prst="ltVert">
            <a:fgClr>
              <a:srgbClr val="BBC5E4"/>
            </a:fgClr>
            <a:bgClr>
              <a:schemeClr val="bg1"/>
            </a:bgClr>
          </a:pattFill>
          <a:ln>
            <a:solidFill>
              <a:srgbClr val="00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</a:endParaRPr>
          </a:p>
        </p:txBody>
      </p:sp>
      <p:cxnSp>
        <p:nvCxnSpPr>
          <p:cNvPr id="21" name="Gerader Verbinder 20"/>
          <p:cNvCxnSpPr/>
          <p:nvPr/>
        </p:nvCxnSpPr>
        <p:spPr>
          <a:xfrm>
            <a:off x="2421803" y="3521578"/>
            <a:ext cx="4486697" cy="0"/>
          </a:xfrm>
          <a:prstGeom prst="line">
            <a:avLst/>
          </a:prstGeom>
          <a:ln w="12700">
            <a:solidFill>
              <a:srgbClr val="005C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7095308" y="3790506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100 %-Vergütung</a:t>
            </a:r>
          </a:p>
        </p:txBody>
      </p:sp>
      <p:sp>
        <p:nvSpPr>
          <p:cNvPr id="23" name="Rechteck 22"/>
          <p:cNvSpPr/>
          <p:nvPr/>
        </p:nvSpPr>
        <p:spPr>
          <a:xfrm>
            <a:off x="4740638" y="1234788"/>
            <a:ext cx="989865" cy="1435715"/>
          </a:xfrm>
          <a:prstGeom prst="rect">
            <a:avLst/>
          </a:prstGeom>
          <a:solidFill>
            <a:srgbClr val="BBC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762073" y="2183522"/>
            <a:ext cx="968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1,5-faches PLB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3591937" y="2257537"/>
            <a:ext cx="968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PLB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2424703" y="2165716"/>
            <a:ext cx="1027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Honorar-anforderung</a:t>
            </a:r>
          </a:p>
        </p:txBody>
      </p:sp>
      <p:cxnSp>
        <p:nvCxnSpPr>
          <p:cNvPr id="27" name="Gerader Verbinder 26"/>
          <p:cNvCxnSpPr/>
          <p:nvPr/>
        </p:nvCxnSpPr>
        <p:spPr>
          <a:xfrm>
            <a:off x="2412334" y="1799225"/>
            <a:ext cx="4519525" cy="0"/>
          </a:xfrm>
          <a:prstGeom prst="line">
            <a:avLst/>
          </a:prstGeom>
          <a:ln w="12700">
            <a:solidFill>
              <a:srgbClr val="005C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 flipV="1">
            <a:off x="4740638" y="1225216"/>
            <a:ext cx="2169928" cy="8235"/>
          </a:xfrm>
          <a:prstGeom prst="line">
            <a:avLst/>
          </a:prstGeom>
          <a:ln w="12700">
            <a:solidFill>
              <a:srgbClr val="005C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7095308" y="1289007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100 %-Vergütung u./o. quotierte Vergütung</a:t>
            </a:r>
          </a:p>
        </p:txBody>
      </p:sp>
      <p:sp>
        <p:nvSpPr>
          <p:cNvPr id="30" name="Rechteck 29"/>
          <p:cNvSpPr/>
          <p:nvPr/>
        </p:nvSpPr>
        <p:spPr>
          <a:xfrm>
            <a:off x="5941994" y="1233451"/>
            <a:ext cx="989865" cy="558342"/>
          </a:xfrm>
          <a:prstGeom prst="rect">
            <a:avLst/>
          </a:prstGeom>
          <a:pattFill prst="wdDnDiag">
            <a:fgClr>
              <a:srgbClr val="BBC5E4"/>
            </a:fgClr>
            <a:bgClr>
              <a:schemeClr val="bg1"/>
            </a:bgClr>
          </a:pattFill>
          <a:ln>
            <a:solidFill>
              <a:srgbClr val="00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2405476" y="3790506"/>
            <a:ext cx="100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Honorar-anforderung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608752" y="3932762"/>
            <a:ext cx="968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PLB</a:t>
            </a:r>
          </a:p>
        </p:txBody>
      </p:sp>
    </p:spTree>
    <p:extLst>
      <p:ext uri="{BB962C8B-B14F-4D97-AF65-F5344CB8AC3E}">
        <p14:creationId xmlns:p14="http://schemas.microsoft.com/office/powerpoint/2010/main" val="375976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2" grpId="0"/>
      <p:bldP spid="23" grpId="0" animBg="1"/>
      <p:bldP spid="24" grpId="0"/>
      <p:bldP spid="25" grpId="0"/>
      <p:bldP spid="26" grpId="0"/>
      <p:bldP spid="29" grpId="0"/>
      <p:bldP spid="30" grpId="0" animBg="1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9514" y="205980"/>
            <a:ext cx="8365744" cy="421555"/>
          </a:xfrm>
        </p:spPr>
        <p:txBody>
          <a:bodyPr>
            <a:normAutofit/>
          </a:bodyPr>
          <a:lstStyle/>
          <a:p>
            <a:r>
              <a:rPr lang="de-DE" sz="1800" dirty="0" smtClean="0"/>
              <a:t>PLB im Honorarbescheid: Anlage 2 zum Honorarbescheid</a:t>
            </a:r>
            <a:endParaRPr lang="de-DE" sz="1800" dirty="0"/>
          </a:p>
        </p:txBody>
      </p:sp>
      <p:sp>
        <p:nvSpPr>
          <p:cNvPr id="5" name="Inhaltsplatzhalter 4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Das </a:t>
            </a:r>
            <a:r>
              <a:rPr lang="de-DE" dirty="0" err="1" smtClean="0"/>
              <a:t>plb</a:t>
            </a:r>
            <a:r>
              <a:rPr lang="de-DE" dirty="0" smtClean="0"/>
              <a:t> im honorarbescheid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55526"/>
            <a:ext cx="4566231" cy="424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2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9514" y="205980"/>
            <a:ext cx="8365744" cy="421555"/>
          </a:xfrm>
        </p:spPr>
        <p:txBody>
          <a:bodyPr>
            <a:normAutofit/>
          </a:bodyPr>
          <a:lstStyle/>
          <a:p>
            <a:r>
              <a:rPr lang="de-DE" dirty="0" smtClean="0"/>
              <a:t>Kurze Zusammenfassung: PLB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Kurze Zusammenfassung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975063" y="1128452"/>
            <a:ext cx="34981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endParaRPr lang="de-DE" sz="1350" dirty="0">
              <a:solidFill>
                <a:srgbClr val="003399"/>
              </a:solidFill>
              <a:latin typeface="Calibri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07165" y="1350945"/>
            <a:ext cx="890346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3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mitgeteilte PLB betrifft einen Teil Ihres Gesamthonorars</a:t>
            </a:r>
          </a:p>
          <a:p>
            <a:pPr marL="214313" indent="-214313">
              <a:buClr>
                <a:schemeClr val="accent5"/>
              </a:buClr>
              <a:buFont typeface="Arial" panose="020B0604020202020204" pitchFamily="34" charset="0"/>
              <a:buChar char="→"/>
            </a:pPr>
            <a:r>
              <a:rPr lang="de-DE" sz="13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Leistungen im Rahmen der MGV (</a:t>
            </a:r>
            <a:r>
              <a:rPr lang="de-DE" sz="135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de-DE" sz="13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10 %)</a:t>
            </a:r>
          </a:p>
          <a:p>
            <a:pPr>
              <a:buClr>
                <a:schemeClr val="accent5"/>
              </a:buClr>
            </a:pPr>
            <a:endParaRPr lang="de-DE" sz="135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5"/>
              </a:buClr>
            </a:pPr>
            <a:r>
              <a:rPr lang="de-DE" sz="135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PLB</a:t>
            </a:r>
            <a:r>
              <a:rPr lang="de-DE" sz="13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Geldmenge, die insgesamt für die Gruppe zur Verfügung steht : die Summe der </a:t>
            </a:r>
            <a:r>
              <a:rPr lang="de-DE" sz="135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Versorgungsaufträge</a:t>
            </a:r>
          </a:p>
          <a:p>
            <a:pPr>
              <a:buClr>
                <a:schemeClr val="accent5"/>
              </a:buClr>
            </a:pPr>
            <a:endParaRPr lang="de-DE" sz="135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de-DE" sz="13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35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rhalten Sie postalisch vor Quartalsbeginn = PLB-Information</a:t>
            </a:r>
            <a:endParaRPr lang="de-DE" sz="135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139952" y="3003798"/>
            <a:ext cx="108145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5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945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zeitstrahl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24936" cy="421555"/>
          </a:xfrm>
        </p:spPr>
        <p:txBody>
          <a:bodyPr>
            <a:normAutofit/>
          </a:bodyPr>
          <a:lstStyle/>
          <a:p>
            <a:r>
              <a:rPr lang="de-DE" sz="1800" dirty="0" smtClean="0"/>
              <a:t>Honorarabrechnung: Wann bekomme ich mein Honorar?</a:t>
            </a:r>
            <a:endParaRPr lang="de-DE" sz="1800" dirty="0"/>
          </a:p>
        </p:txBody>
      </p:sp>
      <p:sp>
        <p:nvSpPr>
          <p:cNvPr id="9" name="Rad 8"/>
          <p:cNvSpPr/>
          <p:nvPr/>
        </p:nvSpPr>
        <p:spPr>
          <a:xfrm>
            <a:off x="1403648" y="3954988"/>
            <a:ext cx="450872" cy="419214"/>
          </a:xfrm>
          <a:prstGeom prst="donut">
            <a:avLst>
              <a:gd name="adj" fmla="val 20000"/>
            </a:avLst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ihandform 9"/>
          <p:cNvSpPr/>
          <p:nvPr/>
        </p:nvSpPr>
        <p:spPr>
          <a:xfrm rot="17700000">
            <a:off x="1732295" y="2304905"/>
            <a:ext cx="1075560" cy="518336"/>
          </a:xfrm>
          <a:custGeom>
            <a:avLst/>
            <a:gdLst>
              <a:gd name="connsiteX0" fmla="*/ 0 w 1075560"/>
              <a:gd name="connsiteY0" fmla="*/ 0 h 518336"/>
              <a:gd name="connsiteX1" fmla="*/ 1075560 w 1075560"/>
              <a:gd name="connsiteY1" fmla="*/ 0 h 518336"/>
              <a:gd name="connsiteX2" fmla="*/ 1075560 w 1075560"/>
              <a:gd name="connsiteY2" fmla="*/ 518336 h 518336"/>
              <a:gd name="connsiteX3" fmla="*/ 0 w 1075560"/>
              <a:gd name="connsiteY3" fmla="*/ 518336 h 518336"/>
              <a:gd name="connsiteX4" fmla="*/ 0 w 1075560"/>
              <a:gd name="connsiteY4" fmla="*/ 0 h 51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560" h="518336">
                <a:moveTo>
                  <a:pt x="0" y="0"/>
                </a:moveTo>
                <a:lnTo>
                  <a:pt x="1075560" y="0"/>
                </a:lnTo>
                <a:lnTo>
                  <a:pt x="1075560" y="518336"/>
                </a:lnTo>
                <a:lnTo>
                  <a:pt x="0" y="5183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980" tIns="0" rIns="0" bIns="-1" numCol="1" spcCol="1270" anchor="ctr" anchorCtr="0">
            <a:noAutofit/>
          </a:bodyPr>
          <a:lstStyle/>
          <a:p>
            <a:pPr lvl="0" algn="l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700" kern="1200" dirty="0"/>
          </a:p>
        </p:txBody>
      </p:sp>
      <p:sp>
        <p:nvSpPr>
          <p:cNvPr id="11" name="Rad 10"/>
          <p:cNvSpPr/>
          <p:nvPr/>
        </p:nvSpPr>
        <p:spPr>
          <a:xfrm>
            <a:off x="2245549" y="3221064"/>
            <a:ext cx="437539" cy="429502"/>
          </a:xfrm>
          <a:prstGeom prst="donut">
            <a:avLst>
              <a:gd name="adj" fmla="val 20000"/>
            </a:avLst>
          </a:prstGeom>
          <a:solidFill>
            <a:srgbClr val="005CA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ihandform 12"/>
          <p:cNvSpPr/>
          <p:nvPr/>
        </p:nvSpPr>
        <p:spPr>
          <a:xfrm rot="17700000">
            <a:off x="2114655" y="2393214"/>
            <a:ext cx="1075560" cy="518336"/>
          </a:xfrm>
          <a:custGeom>
            <a:avLst/>
            <a:gdLst>
              <a:gd name="connsiteX0" fmla="*/ 0 w 1075560"/>
              <a:gd name="connsiteY0" fmla="*/ 0 h 518336"/>
              <a:gd name="connsiteX1" fmla="*/ 1075560 w 1075560"/>
              <a:gd name="connsiteY1" fmla="*/ 0 h 518336"/>
              <a:gd name="connsiteX2" fmla="*/ 1075560 w 1075560"/>
              <a:gd name="connsiteY2" fmla="*/ 518336 h 518336"/>
              <a:gd name="connsiteX3" fmla="*/ 0 w 1075560"/>
              <a:gd name="connsiteY3" fmla="*/ 518336 h 518336"/>
              <a:gd name="connsiteX4" fmla="*/ 0 w 1075560"/>
              <a:gd name="connsiteY4" fmla="*/ 0 h 51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560" h="518336">
                <a:moveTo>
                  <a:pt x="0" y="0"/>
                </a:moveTo>
                <a:lnTo>
                  <a:pt x="1075560" y="0"/>
                </a:lnTo>
                <a:lnTo>
                  <a:pt x="1075560" y="518336"/>
                </a:lnTo>
                <a:lnTo>
                  <a:pt x="0" y="51833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0" rIns="0" bIns="-1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800" kern="1200" dirty="0" smtClean="0">
                <a:solidFill>
                  <a:srgbClr val="005CA9"/>
                </a:solidFill>
              </a:rPr>
              <a:t>Februar</a:t>
            </a:r>
            <a:endParaRPr lang="de-DE" sz="1800" kern="1200" dirty="0">
              <a:solidFill>
                <a:srgbClr val="005CA9"/>
              </a:solidFill>
            </a:endParaRPr>
          </a:p>
        </p:txBody>
      </p:sp>
      <p:sp>
        <p:nvSpPr>
          <p:cNvPr id="14" name="Rad 13"/>
          <p:cNvSpPr/>
          <p:nvPr/>
        </p:nvSpPr>
        <p:spPr>
          <a:xfrm>
            <a:off x="2908826" y="3210712"/>
            <a:ext cx="442264" cy="427884"/>
          </a:xfrm>
          <a:prstGeom prst="donut">
            <a:avLst>
              <a:gd name="adj" fmla="val 20000"/>
            </a:avLst>
          </a:prstGeom>
          <a:solidFill>
            <a:srgbClr val="005CA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ihandform 14"/>
          <p:cNvSpPr/>
          <p:nvPr/>
        </p:nvSpPr>
        <p:spPr>
          <a:xfrm rot="17700000">
            <a:off x="2747230" y="2372727"/>
            <a:ext cx="1075560" cy="518336"/>
          </a:xfrm>
          <a:custGeom>
            <a:avLst/>
            <a:gdLst>
              <a:gd name="connsiteX0" fmla="*/ 0 w 1075560"/>
              <a:gd name="connsiteY0" fmla="*/ 0 h 518336"/>
              <a:gd name="connsiteX1" fmla="*/ 1075560 w 1075560"/>
              <a:gd name="connsiteY1" fmla="*/ 0 h 518336"/>
              <a:gd name="connsiteX2" fmla="*/ 1075560 w 1075560"/>
              <a:gd name="connsiteY2" fmla="*/ 518336 h 518336"/>
              <a:gd name="connsiteX3" fmla="*/ 0 w 1075560"/>
              <a:gd name="connsiteY3" fmla="*/ 518336 h 518336"/>
              <a:gd name="connsiteX4" fmla="*/ 0 w 1075560"/>
              <a:gd name="connsiteY4" fmla="*/ 0 h 51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560" h="518336">
                <a:moveTo>
                  <a:pt x="0" y="0"/>
                </a:moveTo>
                <a:lnTo>
                  <a:pt x="1075560" y="0"/>
                </a:lnTo>
                <a:lnTo>
                  <a:pt x="1075560" y="518336"/>
                </a:lnTo>
                <a:lnTo>
                  <a:pt x="0" y="5183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0" rIns="0" bIns="-1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800" kern="1200" dirty="0" smtClean="0">
                <a:solidFill>
                  <a:srgbClr val="005CA9"/>
                </a:solidFill>
              </a:rPr>
              <a:t>März</a:t>
            </a:r>
            <a:endParaRPr lang="de-DE" sz="1800" kern="1200" dirty="0">
              <a:solidFill>
                <a:srgbClr val="005CA9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3567768" y="3192884"/>
            <a:ext cx="449102" cy="449102"/>
          </a:xfrm>
          <a:prstGeom prst="ellipse">
            <a:avLst/>
          </a:prstGeom>
          <a:solidFill>
            <a:srgbClr val="005CA5"/>
          </a:solidFill>
          <a:ln w="254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Freihandform 16"/>
          <p:cNvSpPr/>
          <p:nvPr/>
        </p:nvSpPr>
        <p:spPr>
          <a:xfrm>
            <a:off x="4361236" y="3748452"/>
            <a:ext cx="930410" cy="448608"/>
          </a:xfrm>
          <a:custGeom>
            <a:avLst/>
            <a:gdLst>
              <a:gd name="connsiteX0" fmla="*/ 0 w 930410"/>
              <a:gd name="connsiteY0" fmla="*/ 0 h 448608"/>
              <a:gd name="connsiteX1" fmla="*/ 930410 w 930410"/>
              <a:gd name="connsiteY1" fmla="*/ 0 h 448608"/>
              <a:gd name="connsiteX2" fmla="*/ 930410 w 930410"/>
              <a:gd name="connsiteY2" fmla="*/ 448608 h 448608"/>
              <a:gd name="connsiteX3" fmla="*/ 0 w 930410"/>
              <a:gd name="connsiteY3" fmla="*/ 448608 h 448608"/>
              <a:gd name="connsiteX4" fmla="*/ 0 w 930410"/>
              <a:gd name="connsiteY4" fmla="*/ 0 h 4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410" h="448608">
                <a:moveTo>
                  <a:pt x="0" y="0"/>
                </a:moveTo>
                <a:lnTo>
                  <a:pt x="930410" y="0"/>
                </a:lnTo>
                <a:lnTo>
                  <a:pt x="930410" y="448608"/>
                </a:lnTo>
                <a:lnTo>
                  <a:pt x="0" y="4486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81280" bIns="0" numCol="1" spcCol="1270" anchor="ctr" anchorCtr="0">
            <a:noAutofit/>
          </a:bodyPr>
          <a:lstStyle/>
          <a:p>
            <a:pPr lvl="0" algn="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200" kern="1200" dirty="0"/>
          </a:p>
        </p:txBody>
      </p:sp>
      <p:sp>
        <p:nvSpPr>
          <p:cNvPr id="18" name="Rechteck 17"/>
          <p:cNvSpPr/>
          <p:nvPr/>
        </p:nvSpPr>
        <p:spPr>
          <a:xfrm rot="17700000">
            <a:off x="4269324" y="2593704"/>
            <a:ext cx="930410" cy="44860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Ellipse 19"/>
          <p:cNvSpPr/>
          <p:nvPr/>
        </p:nvSpPr>
        <p:spPr>
          <a:xfrm>
            <a:off x="4243393" y="3178639"/>
            <a:ext cx="449102" cy="449102"/>
          </a:xfrm>
          <a:prstGeom prst="ellipse">
            <a:avLst/>
          </a:prstGeom>
          <a:solidFill>
            <a:srgbClr val="005CA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Freihandform 20"/>
          <p:cNvSpPr/>
          <p:nvPr/>
        </p:nvSpPr>
        <p:spPr>
          <a:xfrm rot="17700000">
            <a:off x="4201037" y="3843369"/>
            <a:ext cx="930410" cy="448608"/>
          </a:xfrm>
          <a:custGeom>
            <a:avLst/>
            <a:gdLst>
              <a:gd name="connsiteX0" fmla="*/ 0 w 930410"/>
              <a:gd name="connsiteY0" fmla="*/ 0 h 448608"/>
              <a:gd name="connsiteX1" fmla="*/ 930410 w 930410"/>
              <a:gd name="connsiteY1" fmla="*/ 0 h 448608"/>
              <a:gd name="connsiteX2" fmla="*/ 930410 w 930410"/>
              <a:gd name="connsiteY2" fmla="*/ 448608 h 448608"/>
              <a:gd name="connsiteX3" fmla="*/ 0 w 930410"/>
              <a:gd name="connsiteY3" fmla="*/ 448608 h 448608"/>
              <a:gd name="connsiteX4" fmla="*/ 0 w 930410"/>
              <a:gd name="connsiteY4" fmla="*/ 0 h 4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410" h="448608">
                <a:moveTo>
                  <a:pt x="0" y="0"/>
                </a:moveTo>
                <a:lnTo>
                  <a:pt x="930410" y="0"/>
                </a:lnTo>
                <a:lnTo>
                  <a:pt x="930410" y="448608"/>
                </a:lnTo>
                <a:lnTo>
                  <a:pt x="0" y="4486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-1" rIns="81279" bIns="0" numCol="1" spcCol="1270" anchor="ctr" anchorCtr="0">
            <a:noAutofit/>
          </a:bodyPr>
          <a:lstStyle/>
          <a:p>
            <a:pPr lvl="0" algn="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200" kern="1200" dirty="0"/>
          </a:p>
        </p:txBody>
      </p:sp>
      <p:sp>
        <p:nvSpPr>
          <p:cNvPr id="22" name="Rechteck 21"/>
          <p:cNvSpPr/>
          <p:nvPr/>
        </p:nvSpPr>
        <p:spPr>
          <a:xfrm rot="17700000">
            <a:off x="4783529" y="2593704"/>
            <a:ext cx="930410" cy="44860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Ellipse 22"/>
          <p:cNvSpPr/>
          <p:nvPr/>
        </p:nvSpPr>
        <p:spPr>
          <a:xfrm>
            <a:off x="4913988" y="3200312"/>
            <a:ext cx="449102" cy="449102"/>
          </a:xfrm>
          <a:prstGeom prst="ellipse">
            <a:avLst/>
          </a:prstGeom>
          <a:solidFill>
            <a:srgbClr val="005CA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Freihandform 23"/>
          <p:cNvSpPr/>
          <p:nvPr/>
        </p:nvSpPr>
        <p:spPr>
          <a:xfrm rot="17700000">
            <a:off x="4715241" y="3843369"/>
            <a:ext cx="930410" cy="448608"/>
          </a:xfrm>
          <a:custGeom>
            <a:avLst/>
            <a:gdLst>
              <a:gd name="connsiteX0" fmla="*/ 0 w 930410"/>
              <a:gd name="connsiteY0" fmla="*/ 0 h 448608"/>
              <a:gd name="connsiteX1" fmla="*/ 930410 w 930410"/>
              <a:gd name="connsiteY1" fmla="*/ 0 h 448608"/>
              <a:gd name="connsiteX2" fmla="*/ 930410 w 930410"/>
              <a:gd name="connsiteY2" fmla="*/ 448608 h 448608"/>
              <a:gd name="connsiteX3" fmla="*/ 0 w 930410"/>
              <a:gd name="connsiteY3" fmla="*/ 448608 h 448608"/>
              <a:gd name="connsiteX4" fmla="*/ 0 w 930410"/>
              <a:gd name="connsiteY4" fmla="*/ 0 h 4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410" h="448608">
                <a:moveTo>
                  <a:pt x="0" y="0"/>
                </a:moveTo>
                <a:lnTo>
                  <a:pt x="930410" y="0"/>
                </a:lnTo>
                <a:lnTo>
                  <a:pt x="930410" y="448608"/>
                </a:lnTo>
                <a:lnTo>
                  <a:pt x="0" y="4486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81280" bIns="0" numCol="1" spcCol="1270" anchor="ctr" anchorCtr="0">
            <a:noAutofit/>
          </a:bodyPr>
          <a:lstStyle/>
          <a:p>
            <a:pPr lvl="0" algn="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200" kern="1200" dirty="0"/>
          </a:p>
        </p:txBody>
      </p:sp>
      <p:sp>
        <p:nvSpPr>
          <p:cNvPr id="25" name="Rechteck 24"/>
          <p:cNvSpPr/>
          <p:nvPr/>
        </p:nvSpPr>
        <p:spPr>
          <a:xfrm rot="17700000">
            <a:off x="5297733" y="2593704"/>
            <a:ext cx="930410" cy="44860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Ellipse 25"/>
          <p:cNvSpPr/>
          <p:nvPr/>
        </p:nvSpPr>
        <p:spPr>
          <a:xfrm>
            <a:off x="5581583" y="3200101"/>
            <a:ext cx="449102" cy="449102"/>
          </a:xfrm>
          <a:prstGeom prst="ellipse">
            <a:avLst/>
          </a:prstGeom>
          <a:solidFill>
            <a:srgbClr val="005CA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Freihandform 26"/>
          <p:cNvSpPr/>
          <p:nvPr/>
        </p:nvSpPr>
        <p:spPr>
          <a:xfrm rot="17700000">
            <a:off x="5229445" y="3843369"/>
            <a:ext cx="930410" cy="448608"/>
          </a:xfrm>
          <a:custGeom>
            <a:avLst/>
            <a:gdLst>
              <a:gd name="connsiteX0" fmla="*/ 0 w 930410"/>
              <a:gd name="connsiteY0" fmla="*/ 0 h 448608"/>
              <a:gd name="connsiteX1" fmla="*/ 930410 w 930410"/>
              <a:gd name="connsiteY1" fmla="*/ 0 h 448608"/>
              <a:gd name="connsiteX2" fmla="*/ 930410 w 930410"/>
              <a:gd name="connsiteY2" fmla="*/ 448608 h 448608"/>
              <a:gd name="connsiteX3" fmla="*/ 0 w 930410"/>
              <a:gd name="connsiteY3" fmla="*/ 448608 h 448608"/>
              <a:gd name="connsiteX4" fmla="*/ 0 w 930410"/>
              <a:gd name="connsiteY4" fmla="*/ 0 h 4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410" h="448608">
                <a:moveTo>
                  <a:pt x="0" y="0"/>
                </a:moveTo>
                <a:lnTo>
                  <a:pt x="930410" y="0"/>
                </a:lnTo>
                <a:lnTo>
                  <a:pt x="930410" y="448608"/>
                </a:lnTo>
                <a:lnTo>
                  <a:pt x="0" y="4486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81279" bIns="0" numCol="1" spcCol="1270" anchor="ctr" anchorCtr="0">
            <a:noAutofit/>
          </a:bodyPr>
          <a:lstStyle/>
          <a:p>
            <a:pPr lvl="0" algn="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200" kern="1200" dirty="0"/>
          </a:p>
        </p:txBody>
      </p:sp>
      <p:sp>
        <p:nvSpPr>
          <p:cNvPr id="28" name="Rechteck 27"/>
          <p:cNvSpPr/>
          <p:nvPr/>
        </p:nvSpPr>
        <p:spPr>
          <a:xfrm rot="17700000">
            <a:off x="5811937" y="2593704"/>
            <a:ext cx="930410" cy="44860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ad 28"/>
          <p:cNvSpPr/>
          <p:nvPr/>
        </p:nvSpPr>
        <p:spPr>
          <a:xfrm>
            <a:off x="6275618" y="3010233"/>
            <a:ext cx="865216" cy="865216"/>
          </a:xfrm>
          <a:prstGeom prst="donut">
            <a:avLst>
              <a:gd name="adj" fmla="val 20000"/>
            </a:avLst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Freihandform 29"/>
          <p:cNvSpPr/>
          <p:nvPr/>
        </p:nvSpPr>
        <p:spPr>
          <a:xfrm rot="17862052">
            <a:off x="6084396" y="2394355"/>
            <a:ext cx="1067814" cy="497930"/>
          </a:xfrm>
          <a:custGeom>
            <a:avLst/>
            <a:gdLst>
              <a:gd name="connsiteX0" fmla="*/ 0 w 1067814"/>
              <a:gd name="connsiteY0" fmla="*/ 0 h 497930"/>
              <a:gd name="connsiteX1" fmla="*/ 1067814 w 1067814"/>
              <a:gd name="connsiteY1" fmla="*/ 0 h 497930"/>
              <a:gd name="connsiteX2" fmla="*/ 1067814 w 1067814"/>
              <a:gd name="connsiteY2" fmla="*/ 497930 h 497930"/>
              <a:gd name="connsiteX3" fmla="*/ 0 w 1067814"/>
              <a:gd name="connsiteY3" fmla="*/ 497930 h 497930"/>
              <a:gd name="connsiteX4" fmla="*/ 0 w 1067814"/>
              <a:gd name="connsiteY4" fmla="*/ 0 h 49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7814" h="497930">
                <a:moveTo>
                  <a:pt x="0" y="0"/>
                </a:moveTo>
                <a:lnTo>
                  <a:pt x="1067814" y="0"/>
                </a:lnTo>
                <a:lnTo>
                  <a:pt x="1067814" y="497930"/>
                </a:lnTo>
                <a:lnTo>
                  <a:pt x="0" y="4979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0" rIns="0" bIns="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800" kern="1200" dirty="0" smtClean="0">
                <a:solidFill>
                  <a:srgbClr val="005CA9"/>
                </a:solidFill>
              </a:rPr>
              <a:t>August</a:t>
            </a:r>
            <a:endParaRPr lang="de-DE" sz="1800" kern="1200" dirty="0">
              <a:solidFill>
                <a:srgbClr val="005CA9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6824307" y="3200101"/>
            <a:ext cx="449102" cy="449102"/>
          </a:xfrm>
          <a:prstGeom prst="ellipse">
            <a:avLst/>
          </a:prstGeom>
          <a:solidFill>
            <a:srgbClr val="005CA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Freihandform 31"/>
          <p:cNvSpPr/>
          <p:nvPr/>
        </p:nvSpPr>
        <p:spPr>
          <a:xfrm rot="17700000">
            <a:off x="6663222" y="3843369"/>
            <a:ext cx="930410" cy="448608"/>
          </a:xfrm>
          <a:custGeom>
            <a:avLst/>
            <a:gdLst>
              <a:gd name="connsiteX0" fmla="*/ 0 w 930410"/>
              <a:gd name="connsiteY0" fmla="*/ 0 h 448608"/>
              <a:gd name="connsiteX1" fmla="*/ 930410 w 930410"/>
              <a:gd name="connsiteY1" fmla="*/ 0 h 448608"/>
              <a:gd name="connsiteX2" fmla="*/ 930410 w 930410"/>
              <a:gd name="connsiteY2" fmla="*/ 448608 h 448608"/>
              <a:gd name="connsiteX3" fmla="*/ 0 w 930410"/>
              <a:gd name="connsiteY3" fmla="*/ 448608 h 448608"/>
              <a:gd name="connsiteX4" fmla="*/ 0 w 930410"/>
              <a:gd name="connsiteY4" fmla="*/ 0 h 4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410" h="448608">
                <a:moveTo>
                  <a:pt x="0" y="0"/>
                </a:moveTo>
                <a:lnTo>
                  <a:pt x="930410" y="0"/>
                </a:lnTo>
                <a:lnTo>
                  <a:pt x="930410" y="448608"/>
                </a:lnTo>
                <a:lnTo>
                  <a:pt x="0" y="4486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81279" bIns="0" numCol="1" spcCol="1270" anchor="ctr" anchorCtr="0">
            <a:noAutofit/>
          </a:bodyPr>
          <a:lstStyle/>
          <a:p>
            <a:pPr lvl="0" algn="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200" kern="1200" dirty="0"/>
          </a:p>
        </p:txBody>
      </p:sp>
      <p:sp>
        <p:nvSpPr>
          <p:cNvPr id="33" name="Rechteck 32"/>
          <p:cNvSpPr/>
          <p:nvPr/>
        </p:nvSpPr>
        <p:spPr>
          <a:xfrm rot="17700000">
            <a:off x="7245714" y="2593704"/>
            <a:ext cx="930410" cy="44860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Ellipse 33"/>
          <p:cNvSpPr/>
          <p:nvPr/>
        </p:nvSpPr>
        <p:spPr>
          <a:xfrm>
            <a:off x="7474252" y="3211100"/>
            <a:ext cx="449102" cy="449102"/>
          </a:xfrm>
          <a:prstGeom prst="ellipse">
            <a:avLst/>
          </a:prstGeom>
          <a:solidFill>
            <a:srgbClr val="005CA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Freihandform 34"/>
          <p:cNvSpPr/>
          <p:nvPr/>
        </p:nvSpPr>
        <p:spPr>
          <a:xfrm rot="17700000">
            <a:off x="7177426" y="3843369"/>
            <a:ext cx="930410" cy="448608"/>
          </a:xfrm>
          <a:custGeom>
            <a:avLst/>
            <a:gdLst>
              <a:gd name="connsiteX0" fmla="*/ 0 w 930410"/>
              <a:gd name="connsiteY0" fmla="*/ 0 h 448608"/>
              <a:gd name="connsiteX1" fmla="*/ 930410 w 930410"/>
              <a:gd name="connsiteY1" fmla="*/ 0 h 448608"/>
              <a:gd name="connsiteX2" fmla="*/ 930410 w 930410"/>
              <a:gd name="connsiteY2" fmla="*/ 448608 h 448608"/>
              <a:gd name="connsiteX3" fmla="*/ 0 w 930410"/>
              <a:gd name="connsiteY3" fmla="*/ 448608 h 448608"/>
              <a:gd name="connsiteX4" fmla="*/ 0 w 930410"/>
              <a:gd name="connsiteY4" fmla="*/ 0 h 4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410" h="448608">
                <a:moveTo>
                  <a:pt x="0" y="0"/>
                </a:moveTo>
                <a:lnTo>
                  <a:pt x="930410" y="0"/>
                </a:lnTo>
                <a:lnTo>
                  <a:pt x="930410" y="448608"/>
                </a:lnTo>
                <a:lnTo>
                  <a:pt x="0" y="4486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-1" rIns="81280" bIns="0" numCol="1" spcCol="1270" anchor="ctr" anchorCtr="0">
            <a:noAutofit/>
          </a:bodyPr>
          <a:lstStyle/>
          <a:p>
            <a:pPr lvl="0" algn="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200" kern="1200" dirty="0"/>
          </a:p>
        </p:txBody>
      </p:sp>
      <p:sp>
        <p:nvSpPr>
          <p:cNvPr id="36" name="Rechteck 35"/>
          <p:cNvSpPr/>
          <p:nvPr/>
        </p:nvSpPr>
        <p:spPr>
          <a:xfrm rot="17700000">
            <a:off x="7759918" y="2593704"/>
            <a:ext cx="930410" cy="44860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Ellipse 36"/>
          <p:cNvSpPr/>
          <p:nvPr/>
        </p:nvSpPr>
        <p:spPr>
          <a:xfrm>
            <a:off x="8130364" y="3212020"/>
            <a:ext cx="449102" cy="449102"/>
          </a:xfrm>
          <a:prstGeom prst="ellipse">
            <a:avLst/>
          </a:prstGeom>
          <a:solidFill>
            <a:srgbClr val="005CA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Freihandform 37"/>
          <p:cNvSpPr/>
          <p:nvPr/>
        </p:nvSpPr>
        <p:spPr>
          <a:xfrm rot="17700000">
            <a:off x="7691630" y="3843369"/>
            <a:ext cx="930410" cy="448608"/>
          </a:xfrm>
          <a:custGeom>
            <a:avLst/>
            <a:gdLst>
              <a:gd name="connsiteX0" fmla="*/ 0 w 930410"/>
              <a:gd name="connsiteY0" fmla="*/ 0 h 448608"/>
              <a:gd name="connsiteX1" fmla="*/ 930410 w 930410"/>
              <a:gd name="connsiteY1" fmla="*/ 0 h 448608"/>
              <a:gd name="connsiteX2" fmla="*/ 930410 w 930410"/>
              <a:gd name="connsiteY2" fmla="*/ 448608 h 448608"/>
              <a:gd name="connsiteX3" fmla="*/ 0 w 930410"/>
              <a:gd name="connsiteY3" fmla="*/ 448608 h 448608"/>
              <a:gd name="connsiteX4" fmla="*/ 0 w 930410"/>
              <a:gd name="connsiteY4" fmla="*/ 0 h 4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410" h="448608">
                <a:moveTo>
                  <a:pt x="0" y="0"/>
                </a:moveTo>
                <a:lnTo>
                  <a:pt x="930410" y="0"/>
                </a:lnTo>
                <a:lnTo>
                  <a:pt x="930410" y="448608"/>
                </a:lnTo>
                <a:lnTo>
                  <a:pt x="0" y="4486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81280" bIns="-1" numCol="1" spcCol="1270" anchor="ctr" anchorCtr="0">
            <a:noAutofit/>
          </a:bodyPr>
          <a:lstStyle/>
          <a:p>
            <a:pPr lvl="0" algn="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200" kern="1200" dirty="0"/>
          </a:p>
        </p:txBody>
      </p:sp>
      <p:sp>
        <p:nvSpPr>
          <p:cNvPr id="39" name="Rechteck 38"/>
          <p:cNvSpPr/>
          <p:nvPr/>
        </p:nvSpPr>
        <p:spPr>
          <a:xfrm rot="17700000">
            <a:off x="8274122" y="2593704"/>
            <a:ext cx="930410" cy="44860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Ellipse 39"/>
          <p:cNvSpPr/>
          <p:nvPr/>
        </p:nvSpPr>
        <p:spPr>
          <a:xfrm>
            <a:off x="8751634" y="3202221"/>
            <a:ext cx="449102" cy="449102"/>
          </a:xfrm>
          <a:prstGeom prst="ellipse">
            <a:avLst/>
          </a:prstGeom>
          <a:solidFill>
            <a:srgbClr val="005CA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Freihandform 40"/>
          <p:cNvSpPr/>
          <p:nvPr/>
        </p:nvSpPr>
        <p:spPr>
          <a:xfrm rot="17700000">
            <a:off x="8205834" y="3843369"/>
            <a:ext cx="930410" cy="448608"/>
          </a:xfrm>
          <a:custGeom>
            <a:avLst/>
            <a:gdLst>
              <a:gd name="connsiteX0" fmla="*/ 0 w 930410"/>
              <a:gd name="connsiteY0" fmla="*/ 0 h 448608"/>
              <a:gd name="connsiteX1" fmla="*/ 930410 w 930410"/>
              <a:gd name="connsiteY1" fmla="*/ 0 h 448608"/>
              <a:gd name="connsiteX2" fmla="*/ 930410 w 930410"/>
              <a:gd name="connsiteY2" fmla="*/ 448608 h 448608"/>
              <a:gd name="connsiteX3" fmla="*/ 0 w 930410"/>
              <a:gd name="connsiteY3" fmla="*/ 448608 h 448608"/>
              <a:gd name="connsiteX4" fmla="*/ 0 w 930410"/>
              <a:gd name="connsiteY4" fmla="*/ 0 h 4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410" h="448608">
                <a:moveTo>
                  <a:pt x="0" y="0"/>
                </a:moveTo>
                <a:lnTo>
                  <a:pt x="930410" y="0"/>
                </a:lnTo>
                <a:lnTo>
                  <a:pt x="930410" y="448608"/>
                </a:lnTo>
                <a:lnTo>
                  <a:pt x="0" y="4486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81280" bIns="0" numCol="1" spcCol="1270" anchor="ctr" anchorCtr="0">
            <a:noAutofit/>
          </a:bodyPr>
          <a:lstStyle/>
          <a:p>
            <a:pPr lvl="0" algn="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200" kern="1200" dirty="0"/>
          </a:p>
        </p:txBody>
      </p:sp>
      <p:sp>
        <p:nvSpPr>
          <p:cNvPr id="42" name="Textfeld 41"/>
          <p:cNvSpPr txBox="1"/>
          <p:nvPr/>
        </p:nvSpPr>
        <p:spPr>
          <a:xfrm>
            <a:off x="1594484" y="3771996"/>
            <a:ext cx="1733225" cy="369332"/>
          </a:xfrm>
          <a:prstGeom prst="rect">
            <a:avLst/>
          </a:prstGeom>
          <a:solidFill>
            <a:srgbClr val="BBC5E4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1. Quartal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7391013" y="3770326"/>
            <a:ext cx="1682480" cy="369332"/>
          </a:xfrm>
          <a:prstGeom prst="rect">
            <a:avLst/>
          </a:prstGeom>
          <a:solidFill>
            <a:srgbClr val="BBC5E4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4. Quartal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5505949" y="3770326"/>
            <a:ext cx="1706422" cy="369332"/>
          </a:xfrm>
          <a:prstGeom prst="rect">
            <a:avLst/>
          </a:prstGeom>
          <a:solidFill>
            <a:srgbClr val="BBC5E4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3. Quartal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3545381" y="3770326"/>
            <a:ext cx="1738050" cy="369332"/>
          </a:xfrm>
          <a:prstGeom prst="rect">
            <a:avLst/>
          </a:prstGeom>
          <a:solidFill>
            <a:srgbClr val="BBC5E4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2. Quartal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1088005" y="1376886"/>
            <a:ext cx="2765264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de-DE" sz="1500" b="1" dirty="0">
                <a:solidFill>
                  <a:prstClr val="black"/>
                </a:solidFill>
                <a:latin typeface="Calibri" panose="020F0502020204030204"/>
              </a:rPr>
              <a:t>Abschlagszahlungen</a:t>
            </a:r>
            <a:r>
              <a:rPr lang="de-DE" sz="15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algn="ctr" defTabSz="685800"/>
            <a:r>
              <a:rPr lang="de-DE" sz="1500" dirty="0">
                <a:solidFill>
                  <a:prstClr val="black"/>
                </a:solidFill>
                <a:latin typeface="Calibri" panose="020F0502020204030204"/>
              </a:rPr>
              <a:t>(monatlich aufgrund prognostizierter Behandlungsdaten)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6119290" y="1447324"/>
            <a:ext cx="2246895" cy="129266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de-DE" sz="1500" b="1" dirty="0" smtClean="0">
                <a:solidFill>
                  <a:prstClr val="black"/>
                </a:solidFill>
                <a:latin typeface="Calibri" panose="020F0502020204030204"/>
              </a:rPr>
              <a:t>Restzahlung + Honorarbescheid</a:t>
            </a:r>
            <a:r>
              <a:rPr lang="de-DE" sz="15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de-DE" sz="15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de-DE" sz="1500" dirty="0">
                <a:solidFill>
                  <a:prstClr val="black"/>
                </a:solidFill>
                <a:latin typeface="Calibri" panose="020F0502020204030204"/>
              </a:rPr>
              <a:t>(quartalsweise 5 Monate nach Quartalsende)</a:t>
            </a:r>
          </a:p>
          <a:p>
            <a:pPr defTabSz="685800"/>
            <a:endParaRPr lang="de-DE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3542609" y="2291911"/>
            <a:ext cx="2113463" cy="7848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de-DE" sz="1500" b="1" dirty="0">
                <a:solidFill>
                  <a:prstClr val="black"/>
                </a:solidFill>
                <a:latin typeface="Calibri" panose="020F0502020204030204"/>
              </a:rPr>
              <a:t>Einreichung Abrechnung</a:t>
            </a:r>
            <a:r>
              <a:rPr lang="de-DE" sz="1500" dirty="0">
                <a:solidFill>
                  <a:prstClr val="black"/>
                </a:solidFill>
                <a:latin typeface="Calibri" panose="020F0502020204030204"/>
              </a:rPr>
              <a:t> bis 15. des Folgemonats nach Quartalsende  </a:t>
            </a:r>
          </a:p>
        </p:txBody>
      </p:sp>
      <p:sp>
        <p:nvSpPr>
          <p:cNvPr id="49" name="Rad 48"/>
          <p:cNvSpPr/>
          <p:nvPr/>
        </p:nvSpPr>
        <p:spPr>
          <a:xfrm>
            <a:off x="1594484" y="3209814"/>
            <a:ext cx="437539" cy="429502"/>
          </a:xfrm>
          <a:prstGeom prst="donut">
            <a:avLst>
              <a:gd name="adj" fmla="val 20000"/>
            </a:avLst>
          </a:prstGeom>
          <a:solidFill>
            <a:srgbClr val="005CA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0" name="Textfeld 49"/>
          <p:cNvSpPr txBox="1"/>
          <p:nvPr/>
        </p:nvSpPr>
        <p:spPr>
          <a:xfrm rot="17803449">
            <a:off x="1496686" y="2402219"/>
            <a:ext cx="12521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900" dirty="0">
                <a:solidFill>
                  <a:srgbClr val="005CA9"/>
                </a:solidFill>
              </a:rPr>
              <a:t>Januar</a:t>
            </a:r>
          </a:p>
        </p:txBody>
      </p:sp>
      <p:sp>
        <p:nvSpPr>
          <p:cNvPr id="51" name="Rad 50"/>
          <p:cNvSpPr/>
          <p:nvPr/>
        </p:nvSpPr>
        <p:spPr>
          <a:xfrm>
            <a:off x="6205738" y="3204720"/>
            <a:ext cx="442264" cy="427884"/>
          </a:xfrm>
          <a:prstGeom prst="donut">
            <a:avLst>
              <a:gd name="adj" fmla="val 20000"/>
            </a:avLst>
          </a:prstGeom>
          <a:solidFill>
            <a:srgbClr val="005CA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2" name="Textfeld 51"/>
          <p:cNvSpPr txBox="1"/>
          <p:nvPr/>
        </p:nvSpPr>
        <p:spPr>
          <a:xfrm>
            <a:off x="3637080" y="321140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FFFF"/>
                </a:solidFill>
              </a:rPr>
              <a:t>A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4281370" y="321909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M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5008380" y="322978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FFFF"/>
                </a:solidFill>
              </a:rPr>
              <a:t>J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5664232" y="32288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FFFF"/>
                </a:solidFill>
              </a:rPr>
              <a:t>J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6900092" y="323822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S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7539958" y="3238229"/>
            <a:ext cx="402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O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8188919" y="3238229"/>
            <a:ext cx="31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N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8815125" y="3222369"/>
            <a:ext cx="31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60" name="Ellipse 59"/>
          <p:cNvSpPr/>
          <p:nvPr/>
        </p:nvSpPr>
        <p:spPr>
          <a:xfrm>
            <a:off x="3537898" y="3168561"/>
            <a:ext cx="500717" cy="4945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Textfeld 60"/>
          <p:cNvSpPr txBox="1"/>
          <p:nvPr/>
        </p:nvSpPr>
        <p:spPr>
          <a:xfrm>
            <a:off x="-329577" y="3770326"/>
            <a:ext cx="1733225" cy="369332"/>
          </a:xfrm>
          <a:prstGeom prst="rect">
            <a:avLst/>
          </a:prstGeom>
          <a:solidFill>
            <a:srgbClr val="BBC5E4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lang="de-DE" dirty="0" smtClean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Quartal</a:t>
            </a:r>
          </a:p>
        </p:txBody>
      </p:sp>
      <p:sp>
        <p:nvSpPr>
          <p:cNvPr id="62" name="Freihandform 61"/>
          <p:cNvSpPr/>
          <p:nvPr/>
        </p:nvSpPr>
        <p:spPr>
          <a:xfrm>
            <a:off x="613378" y="1801052"/>
            <a:ext cx="930410" cy="448608"/>
          </a:xfrm>
          <a:custGeom>
            <a:avLst/>
            <a:gdLst>
              <a:gd name="connsiteX0" fmla="*/ 0 w 930410"/>
              <a:gd name="connsiteY0" fmla="*/ 0 h 448608"/>
              <a:gd name="connsiteX1" fmla="*/ 930410 w 930410"/>
              <a:gd name="connsiteY1" fmla="*/ 0 h 448608"/>
              <a:gd name="connsiteX2" fmla="*/ 930410 w 930410"/>
              <a:gd name="connsiteY2" fmla="*/ 448608 h 448608"/>
              <a:gd name="connsiteX3" fmla="*/ 0 w 930410"/>
              <a:gd name="connsiteY3" fmla="*/ 448608 h 448608"/>
              <a:gd name="connsiteX4" fmla="*/ 0 w 930410"/>
              <a:gd name="connsiteY4" fmla="*/ 0 h 4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410" h="448608">
                <a:moveTo>
                  <a:pt x="0" y="0"/>
                </a:moveTo>
                <a:lnTo>
                  <a:pt x="930410" y="0"/>
                </a:lnTo>
                <a:lnTo>
                  <a:pt x="930410" y="448608"/>
                </a:lnTo>
                <a:lnTo>
                  <a:pt x="0" y="4486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81280" bIns="0" numCol="1" spcCol="1270" anchor="ctr" anchorCtr="0">
            <a:noAutofit/>
          </a:bodyPr>
          <a:lstStyle/>
          <a:p>
            <a:pPr lvl="0" algn="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200" kern="1200" dirty="0"/>
          </a:p>
        </p:txBody>
      </p:sp>
      <p:sp>
        <p:nvSpPr>
          <p:cNvPr id="63" name="Rechteck 62"/>
          <p:cNvSpPr/>
          <p:nvPr/>
        </p:nvSpPr>
        <p:spPr>
          <a:xfrm rot="17700000">
            <a:off x="521466" y="646304"/>
            <a:ext cx="930410" cy="44860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Freihandform 63"/>
          <p:cNvSpPr/>
          <p:nvPr/>
        </p:nvSpPr>
        <p:spPr>
          <a:xfrm rot="17700000">
            <a:off x="453179" y="1895969"/>
            <a:ext cx="930410" cy="448608"/>
          </a:xfrm>
          <a:custGeom>
            <a:avLst/>
            <a:gdLst>
              <a:gd name="connsiteX0" fmla="*/ 0 w 930410"/>
              <a:gd name="connsiteY0" fmla="*/ 0 h 448608"/>
              <a:gd name="connsiteX1" fmla="*/ 930410 w 930410"/>
              <a:gd name="connsiteY1" fmla="*/ 0 h 448608"/>
              <a:gd name="connsiteX2" fmla="*/ 930410 w 930410"/>
              <a:gd name="connsiteY2" fmla="*/ 448608 h 448608"/>
              <a:gd name="connsiteX3" fmla="*/ 0 w 930410"/>
              <a:gd name="connsiteY3" fmla="*/ 448608 h 448608"/>
              <a:gd name="connsiteX4" fmla="*/ 0 w 930410"/>
              <a:gd name="connsiteY4" fmla="*/ 0 h 4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410" h="448608">
                <a:moveTo>
                  <a:pt x="0" y="0"/>
                </a:moveTo>
                <a:lnTo>
                  <a:pt x="930410" y="0"/>
                </a:lnTo>
                <a:lnTo>
                  <a:pt x="930410" y="448608"/>
                </a:lnTo>
                <a:lnTo>
                  <a:pt x="0" y="4486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-1" rIns="81279" bIns="0" numCol="1" spcCol="1270" anchor="ctr" anchorCtr="0">
            <a:noAutofit/>
          </a:bodyPr>
          <a:lstStyle/>
          <a:p>
            <a:pPr lvl="0" algn="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200" kern="1200" dirty="0"/>
          </a:p>
        </p:txBody>
      </p:sp>
      <p:sp>
        <p:nvSpPr>
          <p:cNvPr id="65" name="Rechteck 64"/>
          <p:cNvSpPr/>
          <p:nvPr/>
        </p:nvSpPr>
        <p:spPr>
          <a:xfrm rot="17700000">
            <a:off x="1035671" y="646304"/>
            <a:ext cx="930410" cy="44860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" name="Freihandform 65"/>
          <p:cNvSpPr/>
          <p:nvPr/>
        </p:nvSpPr>
        <p:spPr>
          <a:xfrm rot="17700000">
            <a:off x="967383" y="1895969"/>
            <a:ext cx="930410" cy="448608"/>
          </a:xfrm>
          <a:custGeom>
            <a:avLst/>
            <a:gdLst>
              <a:gd name="connsiteX0" fmla="*/ 0 w 930410"/>
              <a:gd name="connsiteY0" fmla="*/ 0 h 448608"/>
              <a:gd name="connsiteX1" fmla="*/ 930410 w 930410"/>
              <a:gd name="connsiteY1" fmla="*/ 0 h 448608"/>
              <a:gd name="connsiteX2" fmla="*/ 930410 w 930410"/>
              <a:gd name="connsiteY2" fmla="*/ 448608 h 448608"/>
              <a:gd name="connsiteX3" fmla="*/ 0 w 930410"/>
              <a:gd name="connsiteY3" fmla="*/ 448608 h 448608"/>
              <a:gd name="connsiteX4" fmla="*/ 0 w 930410"/>
              <a:gd name="connsiteY4" fmla="*/ 0 h 4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410" h="448608">
                <a:moveTo>
                  <a:pt x="0" y="0"/>
                </a:moveTo>
                <a:lnTo>
                  <a:pt x="930410" y="0"/>
                </a:lnTo>
                <a:lnTo>
                  <a:pt x="930410" y="448608"/>
                </a:lnTo>
                <a:lnTo>
                  <a:pt x="0" y="4486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81280" bIns="0" numCol="1" spcCol="1270" anchor="ctr" anchorCtr="0">
            <a:noAutofit/>
          </a:bodyPr>
          <a:lstStyle/>
          <a:p>
            <a:pPr lvl="0" algn="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200" kern="1200" dirty="0"/>
          </a:p>
        </p:txBody>
      </p:sp>
      <p:sp>
        <p:nvSpPr>
          <p:cNvPr id="67" name="Rechteck 66"/>
          <p:cNvSpPr/>
          <p:nvPr/>
        </p:nvSpPr>
        <p:spPr>
          <a:xfrm rot="17700000">
            <a:off x="1549875" y="646304"/>
            <a:ext cx="930410" cy="44860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8" name="Freihandform 67"/>
          <p:cNvSpPr/>
          <p:nvPr/>
        </p:nvSpPr>
        <p:spPr>
          <a:xfrm rot="17700000">
            <a:off x="1481587" y="1895969"/>
            <a:ext cx="930410" cy="448608"/>
          </a:xfrm>
          <a:custGeom>
            <a:avLst/>
            <a:gdLst>
              <a:gd name="connsiteX0" fmla="*/ 0 w 930410"/>
              <a:gd name="connsiteY0" fmla="*/ 0 h 448608"/>
              <a:gd name="connsiteX1" fmla="*/ 930410 w 930410"/>
              <a:gd name="connsiteY1" fmla="*/ 0 h 448608"/>
              <a:gd name="connsiteX2" fmla="*/ 930410 w 930410"/>
              <a:gd name="connsiteY2" fmla="*/ 448608 h 448608"/>
              <a:gd name="connsiteX3" fmla="*/ 0 w 930410"/>
              <a:gd name="connsiteY3" fmla="*/ 448608 h 448608"/>
              <a:gd name="connsiteX4" fmla="*/ 0 w 930410"/>
              <a:gd name="connsiteY4" fmla="*/ 0 h 4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410" h="448608">
                <a:moveTo>
                  <a:pt x="0" y="0"/>
                </a:moveTo>
                <a:lnTo>
                  <a:pt x="930410" y="0"/>
                </a:lnTo>
                <a:lnTo>
                  <a:pt x="930410" y="448608"/>
                </a:lnTo>
                <a:lnTo>
                  <a:pt x="0" y="4486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81279" bIns="0" numCol="1" spcCol="1270" anchor="ctr" anchorCtr="0">
            <a:noAutofit/>
          </a:bodyPr>
          <a:lstStyle/>
          <a:p>
            <a:pPr lvl="0" algn="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200" kern="1200" dirty="0"/>
          </a:p>
        </p:txBody>
      </p:sp>
      <p:sp>
        <p:nvSpPr>
          <p:cNvPr id="69" name="Rechteck 68"/>
          <p:cNvSpPr/>
          <p:nvPr/>
        </p:nvSpPr>
        <p:spPr>
          <a:xfrm rot="17700000">
            <a:off x="2064079" y="646304"/>
            <a:ext cx="930410" cy="44860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Rad 69"/>
          <p:cNvSpPr/>
          <p:nvPr/>
        </p:nvSpPr>
        <p:spPr>
          <a:xfrm>
            <a:off x="2527760" y="1062833"/>
            <a:ext cx="865216" cy="865216"/>
          </a:xfrm>
          <a:prstGeom prst="donut">
            <a:avLst>
              <a:gd name="adj" fmla="val 20000"/>
            </a:avLst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1" name="Freihandform 70"/>
          <p:cNvSpPr/>
          <p:nvPr/>
        </p:nvSpPr>
        <p:spPr>
          <a:xfrm rot="17700000">
            <a:off x="2915364" y="1895969"/>
            <a:ext cx="930410" cy="448608"/>
          </a:xfrm>
          <a:custGeom>
            <a:avLst/>
            <a:gdLst>
              <a:gd name="connsiteX0" fmla="*/ 0 w 930410"/>
              <a:gd name="connsiteY0" fmla="*/ 0 h 448608"/>
              <a:gd name="connsiteX1" fmla="*/ 930410 w 930410"/>
              <a:gd name="connsiteY1" fmla="*/ 0 h 448608"/>
              <a:gd name="connsiteX2" fmla="*/ 930410 w 930410"/>
              <a:gd name="connsiteY2" fmla="*/ 448608 h 448608"/>
              <a:gd name="connsiteX3" fmla="*/ 0 w 930410"/>
              <a:gd name="connsiteY3" fmla="*/ 448608 h 448608"/>
              <a:gd name="connsiteX4" fmla="*/ 0 w 930410"/>
              <a:gd name="connsiteY4" fmla="*/ 0 h 4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410" h="448608">
                <a:moveTo>
                  <a:pt x="0" y="0"/>
                </a:moveTo>
                <a:lnTo>
                  <a:pt x="930410" y="0"/>
                </a:lnTo>
                <a:lnTo>
                  <a:pt x="930410" y="448608"/>
                </a:lnTo>
                <a:lnTo>
                  <a:pt x="0" y="4486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81279" bIns="0" numCol="1" spcCol="1270" anchor="ctr" anchorCtr="0">
            <a:noAutofit/>
          </a:bodyPr>
          <a:lstStyle/>
          <a:p>
            <a:pPr lvl="0" algn="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200" kern="1200" dirty="0"/>
          </a:p>
        </p:txBody>
      </p:sp>
      <p:sp>
        <p:nvSpPr>
          <p:cNvPr id="72" name="Rechteck 71"/>
          <p:cNvSpPr/>
          <p:nvPr/>
        </p:nvSpPr>
        <p:spPr>
          <a:xfrm rot="17700000">
            <a:off x="3497856" y="646304"/>
            <a:ext cx="930410" cy="44860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3" name="Freihandform 72"/>
          <p:cNvSpPr/>
          <p:nvPr/>
        </p:nvSpPr>
        <p:spPr>
          <a:xfrm rot="17700000">
            <a:off x="3429568" y="1895969"/>
            <a:ext cx="930410" cy="448608"/>
          </a:xfrm>
          <a:custGeom>
            <a:avLst/>
            <a:gdLst>
              <a:gd name="connsiteX0" fmla="*/ 0 w 930410"/>
              <a:gd name="connsiteY0" fmla="*/ 0 h 448608"/>
              <a:gd name="connsiteX1" fmla="*/ 930410 w 930410"/>
              <a:gd name="connsiteY1" fmla="*/ 0 h 448608"/>
              <a:gd name="connsiteX2" fmla="*/ 930410 w 930410"/>
              <a:gd name="connsiteY2" fmla="*/ 448608 h 448608"/>
              <a:gd name="connsiteX3" fmla="*/ 0 w 930410"/>
              <a:gd name="connsiteY3" fmla="*/ 448608 h 448608"/>
              <a:gd name="connsiteX4" fmla="*/ 0 w 930410"/>
              <a:gd name="connsiteY4" fmla="*/ 0 h 4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410" h="448608">
                <a:moveTo>
                  <a:pt x="0" y="0"/>
                </a:moveTo>
                <a:lnTo>
                  <a:pt x="930410" y="0"/>
                </a:lnTo>
                <a:lnTo>
                  <a:pt x="930410" y="448608"/>
                </a:lnTo>
                <a:lnTo>
                  <a:pt x="0" y="4486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-1" rIns="81280" bIns="0" numCol="1" spcCol="1270" anchor="ctr" anchorCtr="0">
            <a:noAutofit/>
          </a:bodyPr>
          <a:lstStyle/>
          <a:p>
            <a:pPr lvl="0" algn="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200" kern="1200" dirty="0"/>
          </a:p>
        </p:txBody>
      </p:sp>
      <p:sp>
        <p:nvSpPr>
          <p:cNvPr id="74" name="Rechteck 73"/>
          <p:cNvSpPr/>
          <p:nvPr/>
        </p:nvSpPr>
        <p:spPr>
          <a:xfrm rot="17700000">
            <a:off x="4012060" y="646304"/>
            <a:ext cx="930410" cy="44860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5" name="Freihandform 74"/>
          <p:cNvSpPr/>
          <p:nvPr/>
        </p:nvSpPr>
        <p:spPr>
          <a:xfrm rot="17700000">
            <a:off x="3943772" y="1895969"/>
            <a:ext cx="930410" cy="448608"/>
          </a:xfrm>
          <a:custGeom>
            <a:avLst/>
            <a:gdLst>
              <a:gd name="connsiteX0" fmla="*/ 0 w 930410"/>
              <a:gd name="connsiteY0" fmla="*/ 0 h 448608"/>
              <a:gd name="connsiteX1" fmla="*/ 930410 w 930410"/>
              <a:gd name="connsiteY1" fmla="*/ 0 h 448608"/>
              <a:gd name="connsiteX2" fmla="*/ 930410 w 930410"/>
              <a:gd name="connsiteY2" fmla="*/ 448608 h 448608"/>
              <a:gd name="connsiteX3" fmla="*/ 0 w 930410"/>
              <a:gd name="connsiteY3" fmla="*/ 448608 h 448608"/>
              <a:gd name="connsiteX4" fmla="*/ 0 w 930410"/>
              <a:gd name="connsiteY4" fmla="*/ 0 h 4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410" h="448608">
                <a:moveTo>
                  <a:pt x="0" y="0"/>
                </a:moveTo>
                <a:lnTo>
                  <a:pt x="930410" y="0"/>
                </a:lnTo>
                <a:lnTo>
                  <a:pt x="930410" y="448608"/>
                </a:lnTo>
                <a:lnTo>
                  <a:pt x="0" y="4486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81280" bIns="-1" numCol="1" spcCol="1270" anchor="ctr" anchorCtr="0">
            <a:noAutofit/>
          </a:bodyPr>
          <a:lstStyle/>
          <a:p>
            <a:pPr lvl="0" algn="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200" kern="1200" dirty="0"/>
          </a:p>
        </p:txBody>
      </p:sp>
      <p:sp>
        <p:nvSpPr>
          <p:cNvPr id="76" name="Rechteck 75"/>
          <p:cNvSpPr/>
          <p:nvPr/>
        </p:nvSpPr>
        <p:spPr>
          <a:xfrm rot="17700000">
            <a:off x="4526264" y="646304"/>
            <a:ext cx="930410" cy="44860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7" name="Freihandform 76"/>
          <p:cNvSpPr/>
          <p:nvPr/>
        </p:nvSpPr>
        <p:spPr>
          <a:xfrm rot="17700000">
            <a:off x="4457976" y="1895969"/>
            <a:ext cx="930410" cy="448608"/>
          </a:xfrm>
          <a:custGeom>
            <a:avLst/>
            <a:gdLst>
              <a:gd name="connsiteX0" fmla="*/ 0 w 930410"/>
              <a:gd name="connsiteY0" fmla="*/ 0 h 448608"/>
              <a:gd name="connsiteX1" fmla="*/ 930410 w 930410"/>
              <a:gd name="connsiteY1" fmla="*/ 0 h 448608"/>
              <a:gd name="connsiteX2" fmla="*/ 930410 w 930410"/>
              <a:gd name="connsiteY2" fmla="*/ 448608 h 448608"/>
              <a:gd name="connsiteX3" fmla="*/ 0 w 930410"/>
              <a:gd name="connsiteY3" fmla="*/ 448608 h 448608"/>
              <a:gd name="connsiteX4" fmla="*/ 0 w 930410"/>
              <a:gd name="connsiteY4" fmla="*/ 0 h 4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410" h="448608">
                <a:moveTo>
                  <a:pt x="0" y="0"/>
                </a:moveTo>
                <a:lnTo>
                  <a:pt x="930410" y="0"/>
                </a:lnTo>
                <a:lnTo>
                  <a:pt x="930410" y="448608"/>
                </a:lnTo>
                <a:lnTo>
                  <a:pt x="0" y="4486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81280" bIns="0" numCol="1" spcCol="1270" anchor="ctr" anchorCtr="0">
            <a:noAutofit/>
          </a:bodyPr>
          <a:lstStyle/>
          <a:p>
            <a:pPr lvl="0" algn="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200" kern="1200" dirty="0"/>
          </a:p>
        </p:txBody>
      </p:sp>
      <p:sp>
        <p:nvSpPr>
          <p:cNvPr id="78" name="Rechteck 77"/>
          <p:cNvSpPr/>
          <p:nvPr/>
        </p:nvSpPr>
        <p:spPr>
          <a:xfrm rot="17700000">
            <a:off x="5040468" y="646304"/>
            <a:ext cx="930410" cy="44860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9" name="Gruppieren 78"/>
          <p:cNvGrpSpPr/>
          <p:nvPr/>
        </p:nvGrpSpPr>
        <p:grpSpPr>
          <a:xfrm>
            <a:off x="958625" y="3191640"/>
            <a:ext cx="449102" cy="449102"/>
            <a:chOff x="5003776" y="1254821"/>
            <a:chExt cx="449102" cy="449102"/>
          </a:xfrm>
        </p:grpSpPr>
        <p:sp>
          <p:nvSpPr>
            <p:cNvPr id="80" name="Ellipse 79"/>
            <p:cNvSpPr/>
            <p:nvPr/>
          </p:nvSpPr>
          <p:spPr>
            <a:xfrm>
              <a:off x="5003776" y="1254821"/>
              <a:ext cx="449102" cy="449102"/>
            </a:xfrm>
            <a:prstGeom prst="ellipse">
              <a:avLst/>
            </a:prstGeom>
            <a:solidFill>
              <a:srgbClr val="005CA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Textfeld 80"/>
            <p:cNvSpPr txBox="1"/>
            <p:nvPr/>
          </p:nvSpPr>
          <p:spPr>
            <a:xfrm>
              <a:off x="5077332" y="1291607"/>
              <a:ext cx="314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FFFFFF"/>
                  </a:solidFill>
                </a:rPr>
                <a:t>D</a:t>
              </a:r>
            </a:p>
          </p:txBody>
        </p:sp>
      </p:grpSp>
      <p:sp>
        <p:nvSpPr>
          <p:cNvPr id="82" name="Ellipse 81"/>
          <p:cNvSpPr/>
          <p:nvPr/>
        </p:nvSpPr>
        <p:spPr>
          <a:xfrm>
            <a:off x="-332910" y="3197061"/>
            <a:ext cx="449102" cy="449102"/>
          </a:xfrm>
          <a:prstGeom prst="ellipse">
            <a:avLst/>
          </a:prstGeom>
          <a:solidFill>
            <a:srgbClr val="005CA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3" name="Ellipse 82"/>
          <p:cNvSpPr/>
          <p:nvPr/>
        </p:nvSpPr>
        <p:spPr>
          <a:xfrm>
            <a:off x="323202" y="3197981"/>
            <a:ext cx="449102" cy="449102"/>
          </a:xfrm>
          <a:prstGeom prst="ellipse">
            <a:avLst/>
          </a:prstGeom>
          <a:solidFill>
            <a:srgbClr val="005CA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4" name="Textfeld 83"/>
          <p:cNvSpPr txBox="1"/>
          <p:nvPr/>
        </p:nvSpPr>
        <p:spPr>
          <a:xfrm>
            <a:off x="-267204" y="3224190"/>
            <a:ext cx="402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O</a:t>
            </a:r>
          </a:p>
        </p:txBody>
      </p:sp>
      <p:sp>
        <p:nvSpPr>
          <p:cNvPr id="85" name="Textfeld 84"/>
          <p:cNvSpPr txBox="1"/>
          <p:nvPr/>
        </p:nvSpPr>
        <p:spPr>
          <a:xfrm>
            <a:off x="381757" y="3224190"/>
            <a:ext cx="31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N</a:t>
            </a:r>
          </a:p>
        </p:txBody>
      </p:sp>
      <p:sp>
        <p:nvSpPr>
          <p:cNvPr id="86" name="Textfeld 85"/>
          <p:cNvSpPr txBox="1"/>
          <p:nvPr/>
        </p:nvSpPr>
        <p:spPr>
          <a:xfrm>
            <a:off x="-164506" y="2067694"/>
            <a:ext cx="1568154" cy="129266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r" defTabSz="685800"/>
            <a:r>
              <a:rPr lang="de-DE" sz="1500" b="1" dirty="0" smtClean="0">
                <a:solidFill>
                  <a:prstClr val="black"/>
                </a:solidFill>
                <a:latin typeface="Calibri" panose="020F0502020204030204"/>
              </a:rPr>
              <a:t>PLB-Info</a:t>
            </a:r>
            <a:r>
              <a:rPr lang="de-DE" sz="15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de-DE" sz="1500" dirty="0">
              <a:solidFill>
                <a:prstClr val="black"/>
              </a:solidFill>
              <a:latin typeface="Calibri" panose="020F0502020204030204"/>
            </a:endParaRPr>
          </a:p>
          <a:p>
            <a:pPr algn="r" defTabSz="685800"/>
            <a:r>
              <a:rPr lang="de-DE" sz="1500" dirty="0" smtClean="0">
                <a:solidFill>
                  <a:prstClr val="black"/>
                </a:solidFill>
                <a:latin typeface="Calibri" panose="020F0502020204030204"/>
              </a:rPr>
              <a:t>Vor Beginn des neuen Quartals postalisch</a:t>
            </a:r>
            <a:endParaRPr lang="de-DE" sz="1500" dirty="0">
              <a:solidFill>
                <a:prstClr val="black"/>
              </a:solidFill>
              <a:latin typeface="Calibri" panose="020F0502020204030204"/>
            </a:endParaRPr>
          </a:p>
          <a:p>
            <a:pPr algn="r" defTabSz="685800"/>
            <a:endParaRPr lang="de-DE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7" name="Ellipse 86"/>
          <p:cNvSpPr/>
          <p:nvPr/>
        </p:nvSpPr>
        <p:spPr>
          <a:xfrm>
            <a:off x="931871" y="3170157"/>
            <a:ext cx="500717" cy="4945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Ellipse 87"/>
          <p:cNvSpPr/>
          <p:nvPr/>
        </p:nvSpPr>
        <p:spPr>
          <a:xfrm>
            <a:off x="6180366" y="3165814"/>
            <a:ext cx="500717" cy="4945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545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60" grpId="0" animBg="1"/>
      <p:bldP spid="86" grpId="0"/>
      <p:bldP spid="87" grpId="0" animBg="1"/>
      <p:bldP spid="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852301" y="1392865"/>
            <a:ext cx="4798796" cy="1937022"/>
          </a:xfrm>
        </p:spPr>
        <p:txBody>
          <a:bodyPr>
            <a:normAutofit fontScale="92500"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endParaRPr lang="de-DE" sz="1200" dirty="0"/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endParaRPr lang="de-DE" sz="1200" dirty="0"/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endParaRPr lang="de-DE" sz="1200" dirty="0"/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endParaRPr lang="de-DE" sz="1200" dirty="0"/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endParaRPr lang="de-DE" sz="1200" dirty="0"/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de-DE" sz="2850" dirty="0"/>
              <a:t>Begrüßung und Vorstellung der Abteilung MSB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0"/>
          </p:nvPr>
        </p:nvSpPr>
        <p:spPr/>
        <p:txBody>
          <a:bodyPr>
            <a:normAutofit fontScale="40000" lnSpcReduction="20000"/>
          </a:bodyPr>
          <a:lstStyle/>
          <a:p>
            <a:r>
              <a:rPr lang="de-DE" sz="2800" dirty="0" smtClean="0"/>
              <a:t>Uta Kröger</a:t>
            </a:r>
            <a:endParaRPr lang="de-DE" sz="2800" dirty="0"/>
          </a:p>
          <a:p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3"/>
          </p:nvPr>
        </p:nvSpPr>
        <p:spPr>
          <a:xfrm>
            <a:off x="3851920" y="4295948"/>
            <a:ext cx="4794056" cy="211918"/>
          </a:xfrm>
        </p:spPr>
        <p:txBody>
          <a:bodyPr>
            <a:noAutofit/>
          </a:bodyPr>
          <a:lstStyle/>
          <a:p>
            <a:pPr algn="r"/>
            <a:endParaRPr lang="de-DE" sz="1000" dirty="0"/>
          </a:p>
        </p:txBody>
      </p:sp>
      <p:sp>
        <p:nvSpPr>
          <p:cNvPr id="6" name="Inhaltsplatzhalter 5"/>
          <p:cNvSpPr>
            <a:spLocks noGrp="1"/>
          </p:cNvSpPr>
          <p:nvPr>
            <p:ph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Abteilungsleitung Mitgliederservice und Beratung (MSB)</a:t>
            </a:r>
            <a:endParaRPr lang="de-DE" dirty="0"/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44F89F7-37BE-1327-7786-2FB8E391D1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477660"/>
            <a:ext cx="4448455" cy="1368755"/>
          </a:xfrm>
          <a:prstGeom prst="rect">
            <a:avLst/>
          </a:prstGeom>
        </p:spPr>
      </p:pic>
      <p:sp>
        <p:nvSpPr>
          <p:cNvPr id="9" name="Inhaltsplatzhalter 14"/>
          <p:cNvSpPr txBox="1">
            <a:spLocks/>
          </p:cNvSpPr>
          <p:nvPr/>
        </p:nvSpPr>
        <p:spPr>
          <a:xfrm>
            <a:off x="3851920" y="4304048"/>
            <a:ext cx="4794056" cy="2119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smtClean="0"/>
              <a:t>25.03.2026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2939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honorarbescheid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24936" cy="421555"/>
          </a:xfrm>
        </p:spPr>
        <p:txBody>
          <a:bodyPr>
            <a:normAutofit/>
          </a:bodyPr>
          <a:lstStyle/>
          <a:p>
            <a:r>
              <a:rPr lang="de-DE" sz="1800" dirty="0" smtClean="0"/>
              <a:t>Honorarbescheid</a:t>
            </a:r>
            <a:endParaRPr lang="de-DE" sz="1800" dirty="0"/>
          </a:p>
        </p:txBody>
      </p:sp>
      <p:sp>
        <p:nvSpPr>
          <p:cNvPr id="9" name="Rad 8"/>
          <p:cNvSpPr/>
          <p:nvPr/>
        </p:nvSpPr>
        <p:spPr>
          <a:xfrm>
            <a:off x="1403648" y="3954988"/>
            <a:ext cx="450872" cy="419214"/>
          </a:xfrm>
          <a:prstGeom prst="donut">
            <a:avLst>
              <a:gd name="adj" fmla="val 20000"/>
            </a:avLst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Freihandform 20"/>
          <p:cNvSpPr/>
          <p:nvPr/>
        </p:nvSpPr>
        <p:spPr>
          <a:xfrm rot="17700000">
            <a:off x="4201037" y="3843369"/>
            <a:ext cx="930410" cy="448608"/>
          </a:xfrm>
          <a:custGeom>
            <a:avLst/>
            <a:gdLst>
              <a:gd name="connsiteX0" fmla="*/ 0 w 930410"/>
              <a:gd name="connsiteY0" fmla="*/ 0 h 448608"/>
              <a:gd name="connsiteX1" fmla="*/ 930410 w 930410"/>
              <a:gd name="connsiteY1" fmla="*/ 0 h 448608"/>
              <a:gd name="connsiteX2" fmla="*/ 930410 w 930410"/>
              <a:gd name="connsiteY2" fmla="*/ 448608 h 448608"/>
              <a:gd name="connsiteX3" fmla="*/ 0 w 930410"/>
              <a:gd name="connsiteY3" fmla="*/ 448608 h 448608"/>
              <a:gd name="connsiteX4" fmla="*/ 0 w 930410"/>
              <a:gd name="connsiteY4" fmla="*/ 0 h 4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410" h="448608">
                <a:moveTo>
                  <a:pt x="0" y="0"/>
                </a:moveTo>
                <a:lnTo>
                  <a:pt x="930410" y="0"/>
                </a:lnTo>
                <a:lnTo>
                  <a:pt x="930410" y="448608"/>
                </a:lnTo>
                <a:lnTo>
                  <a:pt x="0" y="4486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-1" rIns="81279" bIns="0" numCol="1" spcCol="1270" anchor="ctr" anchorCtr="0">
            <a:noAutofit/>
          </a:bodyPr>
          <a:lstStyle/>
          <a:p>
            <a:pPr lvl="0" algn="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200" kern="1200" dirty="0"/>
          </a:p>
        </p:txBody>
      </p:sp>
      <p:sp>
        <p:nvSpPr>
          <p:cNvPr id="24" name="Freihandform 23"/>
          <p:cNvSpPr/>
          <p:nvPr/>
        </p:nvSpPr>
        <p:spPr>
          <a:xfrm rot="17700000">
            <a:off x="4715241" y="3843369"/>
            <a:ext cx="930410" cy="448608"/>
          </a:xfrm>
          <a:custGeom>
            <a:avLst/>
            <a:gdLst>
              <a:gd name="connsiteX0" fmla="*/ 0 w 930410"/>
              <a:gd name="connsiteY0" fmla="*/ 0 h 448608"/>
              <a:gd name="connsiteX1" fmla="*/ 930410 w 930410"/>
              <a:gd name="connsiteY1" fmla="*/ 0 h 448608"/>
              <a:gd name="connsiteX2" fmla="*/ 930410 w 930410"/>
              <a:gd name="connsiteY2" fmla="*/ 448608 h 448608"/>
              <a:gd name="connsiteX3" fmla="*/ 0 w 930410"/>
              <a:gd name="connsiteY3" fmla="*/ 448608 h 448608"/>
              <a:gd name="connsiteX4" fmla="*/ 0 w 930410"/>
              <a:gd name="connsiteY4" fmla="*/ 0 h 4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410" h="448608">
                <a:moveTo>
                  <a:pt x="0" y="0"/>
                </a:moveTo>
                <a:lnTo>
                  <a:pt x="930410" y="0"/>
                </a:lnTo>
                <a:lnTo>
                  <a:pt x="930410" y="448608"/>
                </a:lnTo>
                <a:lnTo>
                  <a:pt x="0" y="4486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81280" bIns="0" numCol="1" spcCol="1270" anchor="ctr" anchorCtr="0">
            <a:noAutofit/>
          </a:bodyPr>
          <a:lstStyle/>
          <a:p>
            <a:pPr lvl="0" algn="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200" kern="1200" dirty="0"/>
          </a:p>
        </p:txBody>
      </p:sp>
      <p:sp>
        <p:nvSpPr>
          <p:cNvPr id="27" name="Freihandform 26"/>
          <p:cNvSpPr/>
          <p:nvPr/>
        </p:nvSpPr>
        <p:spPr>
          <a:xfrm rot="17700000">
            <a:off x="5229445" y="3843369"/>
            <a:ext cx="930410" cy="448608"/>
          </a:xfrm>
          <a:custGeom>
            <a:avLst/>
            <a:gdLst>
              <a:gd name="connsiteX0" fmla="*/ 0 w 930410"/>
              <a:gd name="connsiteY0" fmla="*/ 0 h 448608"/>
              <a:gd name="connsiteX1" fmla="*/ 930410 w 930410"/>
              <a:gd name="connsiteY1" fmla="*/ 0 h 448608"/>
              <a:gd name="connsiteX2" fmla="*/ 930410 w 930410"/>
              <a:gd name="connsiteY2" fmla="*/ 448608 h 448608"/>
              <a:gd name="connsiteX3" fmla="*/ 0 w 930410"/>
              <a:gd name="connsiteY3" fmla="*/ 448608 h 448608"/>
              <a:gd name="connsiteX4" fmla="*/ 0 w 930410"/>
              <a:gd name="connsiteY4" fmla="*/ 0 h 4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410" h="448608">
                <a:moveTo>
                  <a:pt x="0" y="0"/>
                </a:moveTo>
                <a:lnTo>
                  <a:pt x="930410" y="0"/>
                </a:lnTo>
                <a:lnTo>
                  <a:pt x="930410" y="448608"/>
                </a:lnTo>
                <a:lnTo>
                  <a:pt x="0" y="4486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81279" bIns="0" numCol="1" spcCol="1270" anchor="ctr" anchorCtr="0">
            <a:noAutofit/>
          </a:bodyPr>
          <a:lstStyle/>
          <a:p>
            <a:pPr lvl="0" algn="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200" kern="1200" dirty="0"/>
          </a:p>
        </p:txBody>
      </p:sp>
      <p:sp>
        <p:nvSpPr>
          <p:cNvPr id="32" name="Freihandform 31"/>
          <p:cNvSpPr/>
          <p:nvPr/>
        </p:nvSpPr>
        <p:spPr>
          <a:xfrm rot="17700000">
            <a:off x="6663222" y="3843369"/>
            <a:ext cx="930410" cy="448608"/>
          </a:xfrm>
          <a:custGeom>
            <a:avLst/>
            <a:gdLst>
              <a:gd name="connsiteX0" fmla="*/ 0 w 930410"/>
              <a:gd name="connsiteY0" fmla="*/ 0 h 448608"/>
              <a:gd name="connsiteX1" fmla="*/ 930410 w 930410"/>
              <a:gd name="connsiteY1" fmla="*/ 0 h 448608"/>
              <a:gd name="connsiteX2" fmla="*/ 930410 w 930410"/>
              <a:gd name="connsiteY2" fmla="*/ 448608 h 448608"/>
              <a:gd name="connsiteX3" fmla="*/ 0 w 930410"/>
              <a:gd name="connsiteY3" fmla="*/ 448608 h 448608"/>
              <a:gd name="connsiteX4" fmla="*/ 0 w 930410"/>
              <a:gd name="connsiteY4" fmla="*/ 0 h 4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410" h="448608">
                <a:moveTo>
                  <a:pt x="0" y="0"/>
                </a:moveTo>
                <a:lnTo>
                  <a:pt x="930410" y="0"/>
                </a:lnTo>
                <a:lnTo>
                  <a:pt x="930410" y="448608"/>
                </a:lnTo>
                <a:lnTo>
                  <a:pt x="0" y="4486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81279" bIns="0" numCol="1" spcCol="1270" anchor="ctr" anchorCtr="0">
            <a:noAutofit/>
          </a:bodyPr>
          <a:lstStyle/>
          <a:p>
            <a:pPr lvl="0" algn="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200" kern="1200" dirty="0"/>
          </a:p>
        </p:txBody>
      </p:sp>
      <p:sp>
        <p:nvSpPr>
          <p:cNvPr id="35" name="Freihandform 34"/>
          <p:cNvSpPr/>
          <p:nvPr/>
        </p:nvSpPr>
        <p:spPr>
          <a:xfrm rot="17700000">
            <a:off x="7177426" y="3843369"/>
            <a:ext cx="930410" cy="448608"/>
          </a:xfrm>
          <a:custGeom>
            <a:avLst/>
            <a:gdLst>
              <a:gd name="connsiteX0" fmla="*/ 0 w 930410"/>
              <a:gd name="connsiteY0" fmla="*/ 0 h 448608"/>
              <a:gd name="connsiteX1" fmla="*/ 930410 w 930410"/>
              <a:gd name="connsiteY1" fmla="*/ 0 h 448608"/>
              <a:gd name="connsiteX2" fmla="*/ 930410 w 930410"/>
              <a:gd name="connsiteY2" fmla="*/ 448608 h 448608"/>
              <a:gd name="connsiteX3" fmla="*/ 0 w 930410"/>
              <a:gd name="connsiteY3" fmla="*/ 448608 h 448608"/>
              <a:gd name="connsiteX4" fmla="*/ 0 w 930410"/>
              <a:gd name="connsiteY4" fmla="*/ 0 h 4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410" h="448608">
                <a:moveTo>
                  <a:pt x="0" y="0"/>
                </a:moveTo>
                <a:lnTo>
                  <a:pt x="930410" y="0"/>
                </a:lnTo>
                <a:lnTo>
                  <a:pt x="930410" y="448608"/>
                </a:lnTo>
                <a:lnTo>
                  <a:pt x="0" y="4486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-1" rIns="81280" bIns="0" numCol="1" spcCol="1270" anchor="ctr" anchorCtr="0">
            <a:noAutofit/>
          </a:bodyPr>
          <a:lstStyle/>
          <a:p>
            <a:pPr lvl="0" algn="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200" kern="1200" dirty="0"/>
          </a:p>
        </p:txBody>
      </p:sp>
      <p:sp>
        <p:nvSpPr>
          <p:cNvPr id="38" name="Freihandform 37"/>
          <p:cNvSpPr/>
          <p:nvPr/>
        </p:nvSpPr>
        <p:spPr>
          <a:xfrm rot="17700000">
            <a:off x="7691630" y="3843369"/>
            <a:ext cx="930410" cy="448608"/>
          </a:xfrm>
          <a:custGeom>
            <a:avLst/>
            <a:gdLst>
              <a:gd name="connsiteX0" fmla="*/ 0 w 930410"/>
              <a:gd name="connsiteY0" fmla="*/ 0 h 448608"/>
              <a:gd name="connsiteX1" fmla="*/ 930410 w 930410"/>
              <a:gd name="connsiteY1" fmla="*/ 0 h 448608"/>
              <a:gd name="connsiteX2" fmla="*/ 930410 w 930410"/>
              <a:gd name="connsiteY2" fmla="*/ 448608 h 448608"/>
              <a:gd name="connsiteX3" fmla="*/ 0 w 930410"/>
              <a:gd name="connsiteY3" fmla="*/ 448608 h 448608"/>
              <a:gd name="connsiteX4" fmla="*/ 0 w 930410"/>
              <a:gd name="connsiteY4" fmla="*/ 0 h 4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410" h="448608">
                <a:moveTo>
                  <a:pt x="0" y="0"/>
                </a:moveTo>
                <a:lnTo>
                  <a:pt x="930410" y="0"/>
                </a:lnTo>
                <a:lnTo>
                  <a:pt x="930410" y="448608"/>
                </a:lnTo>
                <a:lnTo>
                  <a:pt x="0" y="4486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81280" bIns="-1" numCol="1" spcCol="1270" anchor="ctr" anchorCtr="0">
            <a:noAutofit/>
          </a:bodyPr>
          <a:lstStyle/>
          <a:p>
            <a:pPr lvl="0" algn="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200" kern="1200" dirty="0"/>
          </a:p>
        </p:txBody>
      </p:sp>
      <p:sp>
        <p:nvSpPr>
          <p:cNvPr id="41" name="Freihandform 40"/>
          <p:cNvSpPr/>
          <p:nvPr/>
        </p:nvSpPr>
        <p:spPr>
          <a:xfrm rot="17700000">
            <a:off x="8205834" y="3843369"/>
            <a:ext cx="930410" cy="448608"/>
          </a:xfrm>
          <a:custGeom>
            <a:avLst/>
            <a:gdLst>
              <a:gd name="connsiteX0" fmla="*/ 0 w 930410"/>
              <a:gd name="connsiteY0" fmla="*/ 0 h 448608"/>
              <a:gd name="connsiteX1" fmla="*/ 930410 w 930410"/>
              <a:gd name="connsiteY1" fmla="*/ 0 h 448608"/>
              <a:gd name="connsiteX2" fmla="*/ 930410 w 930410"/>
              <a:gd name="connsiteY2" fmla="*/ 448608 h 448608"/>
              <a:gd name="connsiteX3" fmla="*/ 0 w 930410"/>
              <a:gd name="connsiteY3" fmla="*/ 448608 h 448608"/>
              <a:gd name="connsiteX4" fmla="*/ 0 w 930410"/>
              <a:gd name="connsiteY4" fmla="*/ 0 h 4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410" h="448608">
                <a:moveTo>
                  <a:pt x="0" y="0"/>
                </a:moveTo>
                <a:lnTo>
                  <a:pt x="930410" y="0"/>
                </a:lnTo>
                <a:lnTo>
                  <a:pt x="930410" y="448608"/>
                </a:lnTo>
                <a:lnTo>
                  <a:pt x="0" y="4486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81280" bIns="0" numCol="1" spcCol="1270" anchor="ctr" anchorCtr="0">
            <a:noAutofit/>
          </a:bodyPr>
          <a:lstStyle/>
          <a:p>
            <a:pPr lvl="0" algn="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200" kern="1200" dirty="0"/>
          </a:p>
        </p:txBody>
      </p:sp>
      <p:sp>
        <p:nvSpPr>
          <p:cNvPr id="63" name="Rechteck 62"/>
          <p:cNvSpPr/>
          <p:nvPr/>
        </p:nvSpPr>
        <p:spPr>
          <a:xfrm rot="17700000">
            <a:off x="521466" y="646304"/>
            <a:ext cx="930410" cy="44860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" name="Rechteck 64"/>
          <p:cNvSpPr/>
          <p:nvPr/>
        </p:nvSpPr>
        <p:spPr>
          <a:xfrm rot="17700000">
            <a:off x="1035671" y="646304"/>
            <a:ext cx="930410" cy="44860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" name="Rechteck 66"/>
          <p:cNvSpPr/>
          <p:nvPr/>
        </p:nvSpPr>
        <p:spPr>
          <a:xfrm rot="17700000">
            <a:off x="1549875" y="646304"/>
            <a:ext cx="930410" cy="44860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" name="Rechteck 68"/>
          <p:cNvSpPr/>
          <p:nvPr/>
        </p:nvSpPr>
        <p:spPr>
          <a:xfrm rot="17700000">
            <a:off x="2064079" y="646304"/>
            <a:ext cx="930410" cy="44860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Rechteck 71"/>
          <p:cNvSpPr/>
          <p:nvPr/>
        </p:nvSpPr>
        <p:spPr>
          <a:xfrm rot="17700000">
            <a:off x="3497856" y="646304"/>
            <a:ext cx="930410" cy="44860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4" name="Rechteck 73"/>
          <p:cNvSpPr/>
          <p:nvPr/>
        </p:nvSpPr>
        <p:spPr>
          <a:xfrm rot="17700000">
            <a:off x="4012060" y="646304"/>
            <a:ext cx="930410" cy="44860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8" name="Rechteck 77"/>
          <p:cNvSpPr/>
          <p:nvPr/>
        </p:nvSpPr>
        <p:spPr>
          <a:xfrm rot="17700000">
            <a:off x="5040468" y="646304"/>
            <a:ext cx="930410" cy="44860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30232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2720" y="205980"/>
            <a:ext cx="8365744" cy="421555"/>
          </a:xfrm>
        </p:spPr>
        <p:txBody>
          <a:bodyPr>
            <a:normAutofit/>
          </a:bodyPr>
          <a:lstStyle/>
          <a:p>
            <a:r>
              <a:rPr lang="de-DE" sz="1800" dirty="0" smtClean="0"/>
              <a:t>Honorarbescheid – Ihre </a:t>
            </a:r>
            <a:r>
              <a:rPr lang="de-DE" sz="1800" dirty="0" err="1" smtClean="0"/>
              <a:t>Ansprechpartner:innen</a:t>
            </a:r>
            <a:endParaRPr lang="de-DE" sz="1800" dirty="0"/>
          </a:p>
        </p:txBody>
      </p:sp>
      <p:sp>
        <p:nvSpPr>
          <p:cNvPr id="5" name="Inhaltsplatzhalter 4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honorarbescheid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364088" y="2642885"/>
            <a:ext cx="3456384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spcBef>
                <a:spcPts val="600"/>
              </a:spcBef>
            </a:pPr>
            <a:r>
              <a:rPr lang="de-DE" sz="12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Abrechnungsprüfung</a:t>
            </a:r>
          </a:p>
          <a:p>
            <a:pPr defTabSz="914378">
              <a:spcBef>
                <a:spcPts val="600"/>
              </a:spcBef>
            </a:pPr>
            <a:r>
              <a:rPr lang="de-DE" sz="1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Sekretariat Abrechnungsprüfung</a:t>
            </a:r>
          </a:p>
          <a:p>
            <a:pPr defTabSz="914378">
              <a:spcBef>
                <a:spcPts val="600"/>
              </a:spcBef>
            </a:pPr>
            <a:r>
              <a:rPr lang="de-DE" sz="1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Durchwahl: -373</a:t>
            </a:r>
            <a:endParaRPr lang="de-DE" sz="12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>
              <a:spcBef>
                <a:spcPts val="600"/>
              </a:spcBef>
            </a:pPr>
            <a:r>
              <a:rPr lang="de-DE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</a:t>
            </a:r>
            <a:r>
              <a:rPr lang="de-DE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brechnungspruefung-sekretariat@kvhh.de</a:t>
            </a:r>
            <a:endParaRPr lang="de-DE" sz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>
              <a:spcBef>
                <a:spcPts val="600"/>
              </a:spcBef>
            </a:pPr>
            <a:endParaRPr lang="de-DE" sz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>
              <a:spcBef>
                <a:spcPts val="600"/>
              </a:spcBef>
            </a:pPr>
            <a:endParaRPr lang="de-DE" sz="12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27584" y="1075842"/>
            <a:ext cx="5112568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de-DE" sz="12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Kontoübersicht</a:t>
            </a:r>
          </a:p>
          <a:p>
            <a:pPr marL="171450" indent="-1714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Seite 2 im Honorarbescheid</a:t>
            </a:r>
          </a:p>
          <a:p>
            <a:pPr marL="171450" indent="-1714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 Vorlage bei Finanzamt / Steuerberatung</a:t>
            </a:r>
          </a:p>
          <a:p>
            <a:pPr marL="171450" indent="-1714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Aufbewahrungsfrist: 10 Jahre</a:t>
            </a:r>
            <a:endParaRPr lang="de-DE" sz="11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827584" y="2642885"/>
            <a:ext cx="4536504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de-DE" sz="12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Strukturzuschläge </a:t>
            </a:r>
          </a:p>
          <a:p>
            <a:pPr marL="171450" indent="-1714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Anlage 3 des Honorarbescheids</a:t>
            </a:r>
          </a:p>
          <a:p>
            <a:pPr marL="171450" indent="-1714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20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sollen </a:t>
            </a:r>
            <a:r>
              <a:rPr lang="de-DE" sz="1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Aufwendungen </a:t>
            </a:r>
            <a:r>
              <a:rPr lang="de-DE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Personal </a:t>
            </a:r>
            <a:r>
              <a:rPr lang="de-DE" sz="1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  <a:r>
              <a:rPr lang="de-DE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erhöhten Verwaltungsaufwand </a:t>
            </a:r>
            <a:r>
              <a:rPr lang="de-DE" sz="1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decken</a:t>
            </a:r>
          </a:p>
          <a:p>
            <a:pPr marL="171450" indent="-1714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Voraussetzung: Erreichen einer bestimmten Mindestpunktzahl bei </a:t>
            </a:r>
            <a:r>
              <a:rPr lang="de-DE" sz="1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antrags- / genehmigungspflichtigen </a:t>
            </a:r>
            <a:r>
              <a:rPr lang="de-DE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Leistungen im Quartal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364088" y="1075842"/>
            <a:ext cx="2383228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spcBef>
                <a:spcPts val="600"/>
              </a:spcBef>
            </a:pPr>
            <a:r>
              <a:rPr lang="de-DE" sz="12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Ärztekontokorrent</a:t>
            </a:r>
          </a:p>
          <a:p>
            <a:pPr defTabSz="914378">
              <a:spcBef>
                <a:spcPts val="600"/>
              </a:spcBef>
            </a:pPr>
            <a:r>
              <a:rPr lang="de-DE" sz="1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 Stange &amp; Frau Genter</a:t>
            </a:r>
          </a:p>
          <a:p>
            <a:pPr defTabSz="914378">
              <a:spcBef>
                <a:spcPts val="600"/>
              </a:spcBef>
            </a:pPr>
            <a:r>
              <a:rPr lang="de-DE" sz="1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Durchwahl: </a:t>
            </a:r>
            <a:r>
              <a:rPr lang="de-DE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351</a:t>
            </a:r>
            <a:endParaRPr lang="de-DE" sz="12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>
              <a:spcBef>
                <a:spcPts val="600"/>
              </a:spcBef>
            </a:pPr>
            <a:r>
              <a:rPr lang="de-DE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akk@kvhh.de</a:t>
            </a:r>
            <a:endParaRPr lang="de-DE" sz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>
              <a:spcBef>
                <a:spcPts val="600"/>
              </a:spcBef>
            </a:pPr>
            <a:endParaRPr lang="de-DE" sz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>
              <a:spcBef>
                <a:spcPts val="600"/>
              </a:spcBef>
            </a:pPr>
            <a:endParaRPr lang="de-DE" sz="12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Gerader Verbinder 3"/>
          <p:cNvCxnSpPr/>
          <p:nvPr/>
        </p:nvCxnSpPr>
        <p:spPr>
          <a:xfrm>
            <a:off x="827584" y="2427734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43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9079" y="236754"/>
            <a:ext cx="8365744" cy="421555"/>
          </a:xfrm>
        </p:spPr>
        <p:txBody>
          <a:bodyPr>
            <a:normAutofit/>
          </a:bodyPr>
          <a:lstStyle/>
          <a:p>
            <a:r>
              <a:rPr lang="de-DE" sz="1800" dirty="0"/>
              <a:t>Aktives Mitgestalten: Von der Herausforderung zur Lösung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err="1" smtClean="0"/>
              <a:t>selbstverwaltung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02" y="1768466"/>
            <a:ext cx="2416904" cy="135762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931360" y="1128452"/>
            <a:ext cx="8044331" cy="2273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de-DE" sz="13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Selbstverwaltung kann den HVM innerhalb der gesetzl. Rahmenbedingungen selbständig gestalten:</a:t>
            </a:r>
          </a:p>
          <a:p>
            <a:pPr marL="214313" indent="-2143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35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de-DE" sz="13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</a:t>
            </a:r>
            <a:r>
              <a:rPr lang="de-DE" sz="135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 </a:t>
            </a:r>
            <a:r>
              <a:rPr lang="de-DE" sz="13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den BFA PT getragen</a:t>
            </a:r>
          </a:p>
          <a:p>
            <a:pPr marL="214313" indent="-2143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3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dieser Berät den KV Vorstand</a:t>
            </a:r>
          </a:p>
          <a:p>
            <a:pPr marL="214313" indent="-2143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3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Simulationen und Beratungen</a:t>
            </a:r>
          </a:p>
          <a:p>
            <a:pPr marL="214313" indent="-2143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3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VV stimmt ab</a:t>
            </a:r>
          </a:p>
          <a:p>
            <a:pPr marL="214313" indent="-214313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3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durch die KV an die Mitglieder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290602" y="3126086"/>
            <a:ext cx="241690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Björn </a:t>
            </a:r>
            <a:r>
              <a:rPr lang="de-DE" sz="75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Parey</a:t>
            </a:r>
            <a:r>
              <a:rPr lang="de-DE" sz="7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Dr. med. Michael Reusch und Dr. Johannes Frey (</a:t>
            </a:r>
            <a:r>
              <a:rPr lang="de-DE" sz="75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v.l</a:t>
            </a:r>
            <a:r>
              <a:rPr lang="de-DE" sz="7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.), Vorsitzender und </a:t>
            </a:r>
            <a:r>
              <a:rPr lang="de-DE" sz="75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stv</a:t>
            </a:r>
            <a:r>
              <a:rPr lang="de-DE" sz="75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Vorsitzende der Vertreterversammlung</a:t>
            </a:r>
          </a:p>
        </p:txBody>
      </p:sp>
    </p:spTree>
    <p:extLst>
      <p:ext uri="{BB962C8B-B14F-4D97-AF65-F5344CB8AC3E}">
        <p14:creationId xmlns:p14="http://schemas.microsoft.com/office/powerpoint/2010/main" val="267329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45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9514" y="205980"/>
            <a:ext cx="8365744" cy="421555"/>
          </a:xfrm>
        </p:spPr>
        <p:txBody>
          <a:bodyPr>
            <a:normAutofit fontScale="90000"/>
          </a:bodyPr>
          <a:lstStyle/>
          <a:p>
            <a:r>
              <a:rPr lang="de-DE" dirty="0"/>
              <a:t>Mitgliederservice und Beratung: Eine Abteilung – vielfältige Kompetenzen 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MSB stellt sich vor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976432" y="998674"/>
            <a:ext cx="18104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spcBef>
                <a:spcPts val="600"/>
              </a:spcBef>
            </a:pPr>
            <a:r>
              <a:rPr lang="de-DE" sz="1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 Kröger</a:t>
            </a:r>
            <a:endParaRPr lang="de-DE" sz="12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>
              <a:spcBef>
                <a:spcPts val="600"/>
              </a:spcBef>
            </a:pPr>
            <a:r>
              <a:rPr lang="de-DE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uta.kroeger@kvhh.de</a:t>
            </a:r>
            <a:endParaRPr lang="de-DE" sz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>
              <a:spcBef>
                <a:spcPts val="600"/>
              </a:spcBef>
            </a:pPr>
            <a:endParaRPr lang="de-DE" sz="12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44" y="998674"/>
            <a:ext cx="960000" cy="144000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feld 11"/>
          <p:cNvSpPr txBox="1"/>
          <p:nvPr/>
        </p:nvSpPr>
        <p:spPr>
          <a:xfrm>
            <a:off x="1994812" y="3028385"/>
            <a:ext cx="181044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spcBef>
                <a:spcPts val="600"/>
              </a:spcBef>
            </a:pPr>
            <a:r>
              <a:rPr lang="de-DE" sz="1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Niklas </a:t>
            </a:r>
            <a:r>
              <a:rPr lang="de-DE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Koch</a:t>
            </a:r>
          </a:p>
          <a:p>
            <a:pPr defTabSz="914378">
              <a:spcBef>
                <a:spcPts val="600"/>
              </a:spcBef>
            </a:pPr>
            <a:r>
              <a:rPr lang="de-DE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niklas.koch@kvhh.de</a:t>
            </a:r>
            <a:endParaRPr lang="de-DE" sz="1200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44" y="3028385"/>
            <a:ext cx="960000" cy="1440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Textfeld 13"/>
          <p:cNvSpPr txBox="1"/>
          <p:nvPr/>
        </p:nvSpPr>
        <p:spPr>
          <a:xfrm>
            <a:off x="3923928" y="3032536"/>
            <a:ext cx="5112568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sz="1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Honorarberatung </a:t>
            </a:r>
            <a:r>
              <a:rPr lang="de-DE" sz="1200" b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Psychotherapeut:innen</a:t>
            </a:r>
            <a:endParaRPr lang="de-DE" sz="1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Erst-)</a:t>
            </a:r>
            <a:r>
              <a:rPr lang="de-DE" sz="12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beratung</a:t>
            </a:r>
            <a:r>
              <a:rPr lang="de-DE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zur Honorarverteilungssystematik</a:t>
            </a:r>
          </a:p>
          <a:p>
            <a:pPr marL="128588" indent="-128588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Erläuterung des Honorarbescheids</a:t>
            </a:r>
          </a:p>
          <a:p>
            <a:pPr marL="128588" indent="-128588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Honorarentwicklung der Praxis</a:t>
            </a:r>
          </a:p>
          <a:p>
            <a:pPr marL="128588" indent="-128588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Leistungsobergrenze bei Jobsharing-Praxen</a:t>
            </a:r>
          </a:p>
          <a:p>
            <a:pPr marL="128588" indent="-128588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Budgetzuweisungen</a:t>
            </a:r>
          </a:p>
          <a:p>
            <a:pPr marL="128588" indent="-128588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KVH </a:t>
            </a:r>
            <a:r>
              <a:rPr lang="de-DE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Lotse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923928" y="992406"/>
            <a:ext cx="5112568" cy="525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de-DE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Abteilungsleitung</a:t>
            </a:r>
            <a:endParaRPr lang="de-DE" sz="11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endParaRPr lang="de-DE" sz="12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83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/>
          <p:cNvSpPr txBox="1">
            <a:spLocks/>
          </p:cNvSpPr>
          <p:nvPr/>
        </p:nvSpPr>
        <p:spPr>
          <a:xfrm>
            <a:off x="444683" y="205980"/>
            <a:ext cx="8100573" cy="42155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b="1" kern="1200">
                <a:solidFill>
                  <a:srgbClr val="005CA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800" dirty="0"/>
              <a:t>Mitgliederservice und Beratung: Die Teams</a:t>
            </a:r>
          </a:p>
        </p:txBody>
      </p:sp>
      <p:sp>
        <p:nvSpPr>
          <p:cNvPr id="9" name="Form 8"/>
          <p:cNvSpPr/>
          <p:nvPr/>
        </p:nvSpPr>
        <p:spPr>
          <a:xfrm>
            <a:off x="3045482" y="735343"/>
            <a:ext cx="1440160" cy="1500314"/>
          </a:xfrm>
          <a:prstGeom prst="gear6">
            <a:avLst/>
          </a:prstGeom>
          <a:solidFill>
            <a:srgbClr val="6383C2">
              <a:alpha val="38824"/>
            </a:srgbClr>
          </a:solidFill>
          <a:ln>
            <a:solidFill>
              <a:srgbClr val="6383C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orm 9"/>
          <p:cNvSpPr/>
          <p:nvPr/>
        </p:nvSpPr>
        <p:spPr>
          <a:xfrm>
            <a:off x="3155356" y="2098518"/>
            <a:ext cx="1655966" cy="1694044"/>
          </a:xfrm>
          <a:prstGeom prst="gear9">
            <a:avLst/>
          </a:prstGeom>
          <a:solidFill>
            <a:srgbClr val="BBC5E4">
              <a:alpha val="38824"/>
            </a:srgbClr>
          </a:solidFill>
          <a:ln>
            <a:solidFill>
              <a:srgbClr val="6383C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orm 10"/>
          <p:cNvSpPr/>
          <p:nvPr/>
        </p:nvSpPr>
        <p:spPr>
          <a:xfrm rot="676652">
            <a:off x="4616044" y="2723375"/>
            <a:ext cx="1362811" cy="1330889"/>
          </a:xfrm>
          <a:prstGeom prst="gear6">
            <a:avLst/>
          </a:prstGeom>
          <a:solidFill>
            <a:srgbClr val="005CA9">
              <a:alpha val="38824"/>
            </a:srgbClr>
          </a:solidFill>
          <a:ln>
            <a:solidFill>
              <a:srgbClr val="6383C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orm 11"/>
          <p:cNvSpPr/>
          <p:nvPr/>
        </p:nvSpPr>
        <p:spPr>
          <a:xfrm rot="399600">
            <a:off x="3958383" y="3624610"/>
            <a:ext cx="1081362" cy="1007918"/>
          </a:xfrm>
          <a:prstGeom prst="gear6">
            <a:avLst/>
          </a:prstGeom>
          <a:solidFill>
            <a:srgbClr val="6383C2">
              <a:alpha val="39000"/>
            </a:srgbClr>
          </a:solidFill>
          <a:ln>
            <a:solidFill>
              <a:srgbClr val="6383C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orm 12"/>
          <p:cNvSpPr/>
          <p:nvPr/>
        </p:nvSpPr>
        <p:spPr>
          <a:xfrm rot="871303">
            <a:off x="2291482" y="1177557"/>
            <a:ext cx="907902" cy="904626"/>
          </a:xfrm>
          <a:prstGeom prst="gear6">
            <a:avLst>
              <a:gd name="adj1" fmla="val 20000"/>
              <a:gd name="adj2" fmla="val 3526"/>
            </a:avLst>
          </a:prstGeom>
          <a:solidFill>
            <a:srgbClr val="DAE3F3">
              <a:alpha val="39000"/>
            </a:srgbClr>
          </a:solidFill>
          <a:ln>
            <a:solidFill>
              <a:srgbClr val="6383C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Textfeld 13"/>
          <p:cNvSpPr txBox="1"/>
          <p:nvPr/>
        </p:nvSpPr>
        <p:spPr>
          <a:xfrm>
            <a:off x="3225825" y="1129015"/>
            <a:ext cx="107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Mitglieder-service</a:t>
            </a:r>
          </a:p>
        </p:txBody>
      </p:sp>
      <p:sp>
        <p:nvSpPr>
          <p:cNvPr id="15" name="Rechteck 14"/>
          <p:cNvSpPr/>
          <p:nvPr/>
        </p:nvSpPr>
        <p:spPr>
          <a:xfrm>
            <a:off x="1012298" y="3929209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892" indent="-342892">
              <a:buFont typeface="Arial" panose="020B0604020202020204" pitchFamily="34" charset="0"/>
              <a:buChar char="•"/>
            </a:pP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praxisphasenorientierte Begleitung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abteilungsübergreifendes           Schnittstellenmanagement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endParaRPr lang="de-DE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613373" y="3146699"/>
            <a:ext cx="1368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</a:t>
            </a:r>
          </a:p>
          <a:p>
            <a:pPr algn="ctr"/>
            <a:r>
              <a:rPr lang="de-DE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393743" y="2651629"/>
            <a:ext cx="1173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rgbClr val="003399"/>
                </a:solidFill>
                <a:latin typeface="Aruial"/>
                <a:cs typeface="Arial" panose="020B0604020202020204" pitchFamily="34" charset="0"/>
              </a:rPr>
              <a:t>Team</a:t>
            </a:r>
          </a:p>
          <a:p>
            <a:pPr algn="ctr"/>
            <a:r>
              <a:rPr lang="de-DE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Honorar-beratung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959328" y="3896591"/>
            <a:ext cx="1079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</a:p>
          <a:p>
            <a:pPr algn="ctr"/>
            <a:r>
              <a:rPr lang="de-DE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Lotsen</a:t>
            </a:r>
          </a:p>
        </p:txBody>
      </p:sp>
      <p:sp>
        <p:nvSpPr>
          <p:cNvPr id="19" name="Rechteck 18"/>
          <p:cNvSpPr/>
          <p:nvPr/>
        </p:nvSpPr>
        <p:spPr>
          <a:xfrm>
            <a:off x="5862769" y="3306847"/>
            <a:ext cx="33678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>
              <a:buFont typeface="Arial" panose="020B0604020202020204" pitchFamily="34" charset="0"/>
              <a:buChar char="•"/>
            </a:pP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Statistische Auswertungen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Ad-hoc Analysen zu aktuellen Themen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Darstellung von Analyseergebnissen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Handlungsempfehlungen</a:t>
            </a:r>
          </a:p>
        </p:txBody>
      </p:sp>
      <p:sp>
        <p:nvSpPr>
          <p:cNvPr id="20" name="Rechteck 19"/>
          <p:cNvSpPr/>
          <p:nvPr/>
        </p:nvSpPr>
        <p:spPr>
          <a:xfrm>
            <a:off x="209993" y="2514982"/>
            <a:ext cx="332516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>
              <a:buFont typeface="Arial" panose="020B0604020202020204" pitchFamily="34" charset="0"/>
              <a:buChar char="•"/>
            </a:pP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Budgetzuweisung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Honorarberatung </a:t>
            </a:r>
          </a:p>
          <a:p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       (Honorarbescheid, Praxisanalysen)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Leistungsobergrenzen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Vergütungsanpassungen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434346" y="1507610"/>
            <a:ext cx="743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Zentrale</a:t>
            </a:r>
          </a:p>
        </p:txBody>
      </p:sp>
      <p:sp>
        <p:nvSpPr>
          <p:cNvPr id="22" name="Rechteck 21"/>
          <p:cNvSpPr/>
          <p:nvPr/>
        </p:nvSpPr>
        <p:spPr>
          <a:xfrm>
            <a:off x="4485641" y="930763"/>
            <a:ext cx="405961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>
              <a:buFont typeface="Arial" panose="020B0604020202020204" pitchFamily="34" charset="0"/>
              <a:buChar char="•"/>
            </a:pP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First-Level-Support für Fragen zum 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Praxisalltag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proaktive Kommunikation</a:t>
            </a:r>
            <a:endParaRPr lang="de-D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MFA 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Informationen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Schwarzes Brett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KV Journal Rubrik „Fragen und Antworten</a:t>
            </a:r>
            <a:r>
              <a:rPr lang="de-DE" sz="1300" dirty="0"/>
              <a:t>“</a:t>
            </a:r>
          </a:p>
        </p:txBody>
      </p:sp>
      <p:sp>
        <p:nvSpPr>
          <p:cNvPr id="23" name="Inhaltsplatzhalter 4"/>
          <p:cNvSpPr>
            <a:spLocks noGrp="1"/>
          </p:cNvSpPr>
          <p:nvPr>
            <p:ph idx="13"/>
          </p:nvPr>
        </p:nvSpPr>
        <p:spPr>
          <a:xfrm>
            <a:off x="607165" y="4879933"/>
            <a:ext cx="3830081" cy="197819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MSB stellt sich vor</a:t>
            </a:r>
          </a:p>
        </p:txBody>
      </p:sp>
    </p:spTree>
    <p:extLst>
      <p:ext uri="{BB962C8B-B14F-4D97-AF65-F5344CB8AC3E}">
        <p14:creationId xmlns:p14="http://schemas.microsoft.com/office/powerpoint/2010/main" val="99760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"/>
          <p:cNvSpPr txBox="1">
            <a:spLocks/>
          </p:cNvSpPr>
          <p:nvPr/>
        </p:nvSpPr>
        <p:spPr>
          <a:xfrm>
            <a:off x="623888" y="843559"/>
            <a:ext cx="7886700" cy="3723680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</a:pPr>
            <a:endParaRPr lang="de-DE" sz="2000" b="1" dirty="0">
              <a:solidFill>
                <a:prstClr val="black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sind für Sie da!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1488801" y="2067694"/>
            <a:ext cx="6336704" cy="2376264"/>
          </a:xfrm>
          <a:prstGeom prst="roundRect">
            <a:avLst/>
          </a:prstGeom>
          <a:solidFill>
            <a:srgbClr val="005CA9"/>
          </a:solidFill>
          <a:ln w="25400" cap="flat" cmpd="sng" algn="ctr">
            <a:solidFill>
              <a:srgbClr val="005CA9"/>
            </a:solidFill>
            <a:prstDash val="solid"/>
          </a:ln>
          <a:effectLst/>
        </p:spPr>
        <p:txBody>
          <a:bodyPr rtlCol="0" anchor="ctr"/>
          <a:lstStyle/>
          <a:p>
            <a:pPr algn="ctr" defTabSz="914378">
              <a:defRPr/>
            </a:pPr>
            <a:endParaRPr lang="de-DE" sz="3200" b="1" kern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/>
            </a:endParaRPr>
          </a:p>
          <a:p>
            <a:pPr algn="ctr" defTabSz="914378">
              <a:defRPr/>
            </a:pPr>
            <a:r>
              <a:rPr lang="de-DE" sz="3300" b="1" kern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First Level Support</a:t>
            </a:r>
          </a:p>
          <a:p>
            <a:pPr algn="ctr" defTabSz="914378">
              <a:defRPr/>
            </a:pPr>
            <a:endParaRPr lang="de-DE" sz="1000" b="1" kern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78">
              <a:defRPr/>
            </a:pPr>
            <a:r>
              <a:rPr lang="de-DE" sz="1600" b="1" kern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Tel.: </a:t>
            </a:r>
            <a:r>
              <a:rPr lang="de-DE" sz="3600" b="1" kern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040 / 22802 -802</a:t>
            </a:r>
          </a:p>
          <a:p>
            <a:pPr algn="ctr" defTabSz="914378">
              <a:defRPr/>
            </a:pPr>
            <a:r>
              <a:rPr lang="de-DE" b="1" kern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de-DE" sz="3000" b="1" kern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mitgliederservice@kvhh.de</a:t>
            </a:r>
          </a:p>
          <a:p>
            <a:pPr algn="ctr" defTabSz="914378">
              <a:defRPr/>
            </a:pPr>
            <a:endParaRPr lang="de-DE" sz="3200" b="1" kern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Titel 2"/>
          <p:cNvSpPr>
            <a:spLocks noGrp="1"/>
          </p:cNvSpPr>
          <p:nvPr>
            <p:ph type="title"/>
          </p:nvPr>
        </p:nvSpPr>
        <p:spPr>
          <a:xfrm>
            <a:off x="219079" y="236754"/>
            <a:ext cx="8365744" cy="421555"/>
          </a:xfrm>
        </p:spPr>
        <p:txBody>
          <a:bodyPr>
            <a:normAutofit/>
          </a:bodyPr>
          <a:lstStyle/>
          <a:p>
            <a:r>
              <a:rPr lang="de-DE" sz="1800" dirty="0"/>
              <a:t>Mitgliederservice</a:t>
            </a:r>
          </a:p>
        </p:txBody>
      </p:sp>
      <p:sp>
        <p:nvSpPr>
          <p:cNvPr id="7" name="Inhaltsplatzhalter 4"/>
          <p:cNvSpPr>
            <a:spLocks noGrp="1"/>
          </p:cNvSpPr>
          <p:nvPr>
            <p:ph idx="13"/>
          </p:nvPr>
        </p:nvSpPr>
        <p:spPr>
          <a:xfrm>
            <a:off x="607165" y="4879933"/>
            <a:ext cx="3830081" cy="197819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MSB stellt sich vor</a:t>
            </a:r>
          </a:p>
        </p:txBody>
      </p:sp>
    </p:spTree>
    <p:extLst>
      <p:ext uri="{BB962C8B-B14F-4D97-AF65-F5344CB8AC3E}">
        <p14:creationId xmlns:p14="http://schemas.microsoft.com/office/powerpoint/2010/main" val="393172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847180" y="856648"/>
            <a:ext cx="5296820" cy="1937022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endParaRPr lang="de-DE" sz="1200" dirty="0"/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endParaRPr lang="de-DE" sz="1200" dirty="0"/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endParaRPr lang="de-DE" sz="1200" dirty="0"/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endParaRPr lang="de-DE" sz="1200" dirty="0"/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endParaRPr lang="de-DE" sz="1200" dirty="0"/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de-DE" sz="2250" dirty="0" smtClean="0"/>
              <a:t>Vergütungssystematik &amp; Honorarbescheid </a:t>
            </a:r>
            <a:endParaRPr lang="de-DE" sz="3225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0"/>
          </p:nvPr>
        </p:nvSpPr>
        <p:spPr/>
        <p:txBody>
          <a:bodyPr>
            <a:normAutofit fontScale="40000" lnSpcReduction="20000"/>
          </a:bodyPr>
          <a:lstStyle/>
          <a:p>
            <a:r>
              <a:rPr lang="de-DE" sz="2800" dirty="0"/>
              <a:t>Niklas Koch</a:t>
            </a:r>
          </a:p>
          <a:p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3"/>
          </p:nvPr>
        </p:nvSpPr>
        <p:spPr>
          <a:xfrm>
            <a:off x="3851920" y="4295948"/>
            <a:ext cx="4794056" cy="211918"/>
          </a:xfrm>
        </p:spPr>
        <p:txBody>
          <a:bodyPr>
            <a:noAutofit/>
          </a:bodyPr>
          <a:lstStyle/>
          <a:p>
            <a:pPr algn="r"/>
            <a:fld id="{6F5DFCDE-6269-43A9-8836-9919D7EA1472}" type="datetime1">
              <a:rPr lang="de-DE" sz="1000"/>
              <a:t>25.03.2026</a:t>
            </a:fld>
            <a:endParaRPr lang="de-DE" sz="1000" dirty="0"/>
          </a:p>
        </p:txBody>
      </p:sp>
      <p:sp>
        <p:nvSpPr>
          <p:cNvPr id="6" name="Inhaltsplatzhalter 5"/>
          <p:cNvSpPr>
            <a:spLocks noGrp="1"/>
          </p:cNvSpPr>
          <p:nvPr>
            <p:ph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Mitgliederservice und Beratung (MSB)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247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9514" y="205980"/>
            <a:ext cx="8365744" cy="421555"/>
          </a:xfrm>
        </p:spPr>
        <p:txBody>
          <a:bodyPr>
            <a:normAutofit/>
          </a:bodyPr>
          <a:lstStyle/>
          <a:p>
            <a:r>
              <a:rPr lang="de-DE" sz="1800" dirty="0"/>
              <a:t>Zoom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Zoom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95" y="241975"/>
            <a:ext cx="6818957" cy="4835777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4600889" y="4359728"/>
            <a:ext cx="440871" cy="4408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81639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Einstieg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einstieg</a:t>
            </a:r>
            <a:endParaRPr lang="de-DE" dirty="0"/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2579928" y="4879931"/>
            <a:ext cx="3830081" cy="1978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 cap="all" baseline="0">
                <a:solidFill>
                  <a:srgbClr val="005CA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18" y="1779662"/>
            <a:ext cx="2762362" cy="3044584"/>
          </a:xfrm>
          <a:prstGeom prst="rect">
            <a:avLst/>
          </a:prstGeom>
        </p:spPr>
      </p:pic>
      <p:sp>
        <p:nvSpPr>
          <p:cNvPr id="8" name="Sprechblase: rechteckig mit abgerundeten Ecken 8">
            <a:extLst>
              <a:ext uri="{FF2B5EF4-FFF2-40B4-BE49-F238E27FC236}">
                <a16:creationId xmlns:a16="http://schemas.microsoft.com/office/drawing/2014/main" id="{C630DA52-3E5C-664C-ED99-EA878EA5BCA6}"/>
              </a:ext>
            </a:extLst>
          </p:cNvPr>
          <p:cNvSpPr/>
          <p:nvPr/>
        </p:nvSpPr>
        <p:spPr>
          <a:xfrm>
            <a:off x="5520920" y="1227368"/>
            <a:ext cx="3024336" cy="779584"/>
          </a:xfrm>
          <a:prstGeom prst="wedgeRoundRectCallou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Was ist die MGV? </a:t>
            </a:r>
          </a:p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Welche Ziffern betrifft das? </a:t>
            </a:r>
          </a:p>
        </p:txBody>
      </p:sp>
      <p:sp>
        <p:nvSpPr>
          <p:cNvPr id="9" name="Sprechblase: rechteckig mit abgerundeten Ecken 2">
            <a:extLst>
              <a:ext uri="{FF2B5EF4-FFF2-40B4-BE49-F238E27FC236}">
                <a16:creationId xmlns:a16="http://schemas.microsoft.com/office/drawing/2014/main" id="{96A118BB-A611-FEAE-EF14-8735354CF15F}"/>
              </a:ext>
            </a:extLst>
          </p:cNvPr>
          <p:cNvSpPr/>
          <p:nvPr/>
        </p:nvSpPr>
        <p:spPr>
          <a:xfrm>
            <a:off x="3092082" y="3609191"/>
            <a:ext cx="3024336" cy="715092"/>
          </a:xfrm>
          <a:prstGeom prst="wedgeRoundRectCallout">
            <a:avLst>
              <a:gd name="adj1" fmla="val -20833"/>
              <a:gd name="adj2" fmla="val 66319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Was ist die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EGV? 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Ziffern betrifft das? </a:t>
            </a:r>
          </a:p>
        </p:txBody>
      </p:sp>
      <p:sp>
        <p:nvSpPr>
          <p:cNvPr id="10" name="Sprechblase: rechteckig mit abgerundeten Ecken 3">
            <a:extLst>
              <a:ext uri="{FF2B5EF4-FFF2-40B4-BE49-F238E27FC236}">
                <a16:creationId xmlns:a16="http://schemas.microsoft.com/office/drawing/2014/main" id="{FFD8CE8E-9A1A-4E52-6C3D-3531B530AA65}"/>
              </a:ext>
            </a:extLst>
          </p:cNvPr>
          <p:cNvSpPr/>
          <p:nvPr/>
        </p:nvSpPr>
        <p:spPr>
          <a:xfrm>
            <a:off x="3092082" y="1072437"/>
            <a:ext cx="2170144" cy="918243"/>
          </a:xfrm>
          <a:prstGeom prst="wedgeRoundRectCallou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Was ist das PLB?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prechblase: rechteckig mit abgerundeten Ecken 9">
            <a:extLst>
              <a:ext uri="{FF2B5EF4-FFF2-40B4-BE49-F238E27FC236}">
                <a16:creationId xmlns:a16="http://schemas.microsoft.com/office/drawing/2014/main" id="{6A44D1F1-76F9-8B48-0012-87B1CAFC9953}"/>
              </a:ext>
            </a:extLst>
          </p:cNvPr>
          <p:cNvSpPr/>
          <p:nvPr/>
        </p:nvSpPr>
        <p:spPr>
          <a:xfrm>
            <a:off x="6428389" y="3157464"/>
            <a:ext cx="2467349" cy="730865"/>
          </a:xfrm>
          <a:prstGeom prst="wedgeRoundRectCallou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Leistungen fallen in das PLB?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prechblase: rechteckig mit abgerundeten Ecken 2">
            <a:extLst>
              <a:ext uri="{FF2B5EF4-FFF2-40B4-BE49-F238E27FC236}">
                <a16:creationId xmlns:a16="http://schemas.microsoft.com/office/drawing/2014/main" id="{96A118BB-A611-FEAE-EF14-8735354CF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0292" y="2280523"/>
            <a:ext cx="2692652" cy="842801"/>
          </a:xfrm>
          <a:prstGeom prst="wedgeRoundRectCallout">
            <a:avLst>
              <a:gd name="adj1" fmla="val -20833"/>
              <a:gd name="adj2" fmla="val 66319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Gibt es einen Unterschied zwischen dem PLB im Honorarbescheid und in der Info?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prechblase: rechteckig mit abgerundeten Ecken 3">
            <a:extLst>
              <a:ext uri="{FF2B5EF4-FFF2-40B4-BE49-F238E27FC236}">
                <a16:creationId xmlns:a16="http://schemas.microsoft.com/office/drawing/2014/main" id="{FFD8CE8E-9A1A-4E52-6C3D-3531B530AA65}"/>
              </a:ext>
            </a:extLst>
          </p:cNvPr>
          <p:cNvSpPr/>
          <p:nvPr/>
        </p:nvSpPr>
        <p:spPr>
          <a:xfrm>
            <a:off x="251520" y="404345"/>
            <a:ext cx="2592288" cy="1235718"/>
          </a:xfrm>
          <a:prstGeom prst="wedgeRoundRectCallou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Schreiben: „Ihr(e) Praxisbezogenes(n) Leistungsbudget(s) für das Quartal 3/2025“ – PLB Information</a:t>
            </a:r>
          </a:p>
        </p:txBody>
      </p:sp>
    </p:spTree>
    <p:extLst>
      <p:ext uri="{BB962C8B-B14F-4D97-AF65-F5344CB8AC3E}">
        <p14:creationId xmlns:p14="http://schemas.microsoft.com/office/powerpoint/2010/main" val="102788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 verfehlt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einstieg</a:t>
            </a:r>
            <a:endParaRPr lang="de-DE" dirty="0"/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2579928" y="4879931"/>
            <a:ext cx="3830081" cy="1978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 cap="all" baseline="0">
                <a:solidFill>
                  <a:srgbClr val="005CA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18" y="1779662"/>
            <a:ext cx="2762362" cy="3044584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3203848" y="1275606"/>
            <a:ext cx="5832648" cy="3384376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u="sng" dirty="0" smtClean="0"/>
              <a:t>Entscheidung des Erweiterten Bewertungsausschuss, vor zwei Wochen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KBV und GKV Spitzenverband konnten sich nicht einigen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Entscheidung durch Erweiterten Bewertungsausschuss (EBA)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Änderung zum 01.04.2026: Absenkung psychotherapeutischer Leistungen um 4,5 %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Strukturzuschlag (Personalkosten): Rückwirkend zum 01.01.2026 um ca. 14% angehoben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KBV klagt 			</a:t>
            </a:r>
            <a:endParaRPr lang="de-DE" dirty="0"/>
          </a:p>
        </p:txBody>
      </p:sp>
      <p:grpSp>
        <p:nvGrpSpPr>
          <p:cNvPr id="12" name="Gruppieren 11"/>
          <p:cNvGrpSpPr/>
          <p:nvPr/>
        </p:nvGrpSpPr>
        <p:grpSpPr>
          <a:xfrm rot="278651">
            <a:off x="9228104" y="2382870"/>
            <a:ext cx="1355776" cy="568188"/>
            <a:chOff x="1619672" y="2219586"/>
            <a:chExt cx="1355776" cy="568188"/>
          </a:xfrm>
        </p:grpSpPr>
        <p:cxnSp>
          <p:nvCxnSpPr>
            <p:cNvPr id="8" name="Gerade Verbindung mit Pfeil 7"/>
            <p:cNvCxnSpPr/>
            <p:nvPr/>
          </p:nvCxnSpPr>
          <p:spPr>
            <a:xfrm flipH="1">
              <a:off x="1619672" y="2286249"/>
              <a:ext cx="1308429" cy="501525"/>
            </a:xfrm>
            <a:prstGeom prst="straightConnector1">
              <a:avLst/>
            </a:prstGeom>
            <a:ln w="34925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arallelogramm 8"/>
            <p:cNvSpPr/>
            <p:nvPr/>
          </p:nvSpPr>
          <p:spPr>
            <a:xfrm rot="20373336">
              <a:off x="2655403" y="2219586"/>
              <a:ext cx="263282" cy="93598"/>
            </a:xfrm>
            <a:custGeom>
              <a:avLst/>
              <a:gdLst>
                <a:gd name="connsiteX0" fmla="*/ 0 w 216024"/>
                <a:gd name="connsiteY0" fmla="*/ 72008 h 72008"/>
                <a:gd name="connsiteX1" fmla="*/ 18002 w 216024"/>
                <a:gd name="connsiteY1" fmla="*/ 0 h 72008"/>
                <a:gd name="connsiteX2" fmla="*/ 216024 w 216024"/>
                <a:gd name="connsiteY2" fmla="*/ 0 h 72008"/>
                <a:gd name="connsiteX3" fmla="*/ 198022 w 216024"/>
                <a:gd name="connsiteY3" fmla="*/ 72008 h 72008"/>
                <a:gd name="connsiteX4" fmla="*/ 0 w 216024"/>
                <a:gd name="connsiteY4" fmla="*/ 72008 h 72008"/>
                <a:gd name="connsiteX0" fmla="*/ 0 w 310057"/>
                <a:gd name="connsiteY0" fmla="*/ 199599 h 199599"/>
                <a:gd name="connsiteX1" fmla="*/ 112035 w 310057"/>
                <a:gd name="connsiteY1" fmla="*/ 0 h 199599"/>
                <a:gd name="connsiteX2" fmla="*/ 310057 w 310057"/>
                <a:gd name="connsiteY2" fmla="*/ 0 h 199599"/>
                <a:gd name="connsiteX3" fmla="*/ 292055 w 310057"/>
                <a:gd name="connsiteY3" fmla="*/ 72008 h 199599"/>
                <a:gd name="connsiteX4" fmla="*/ 0 w 310057"/>
                <a:gd name="connsiteY4" fmla="*/ 199599 h 199599"/>
                <a:gd name="connsiteX0" fmla="*/ 0 w 310057"/>
                <a:gd name="connsiteY0" fmla="*/ 199599 h 199599"/>
                <a:gd name="connsiteX1" fmla="*/ 112035 w 310057"/>
                <a:gd name="connsiteY1" fmla="*/ 0 h 199599"/>
                <a:gd name="connsiteX2" fmla="*/ 310057 w 310057"/>
                <a:gd name="connsiteY2" fmla="*/ 0 h 199599"/>
                <a:gd name="connsiteX3" fmla="*/ 192748 w 310057"/>
                <a:gd name="connsiteY3" fmla="*/ 190371 h 199599"/>
                <a:gd name="connsiteX4" fmla="*/ 0 w 310057"/>
                <a:gd name="connsiteY4" fmla="*/ 199599 h 199599"/>
                <a:gd name="connsiteX0" fmla="*/ 0 w 310057"/>
                <a:gd name="connsiteY0" fmla="*/ 199599 h 199599"/>
                <a:gd name="connsiteX1" fmla="*/ 124920 w 310057"/>
                <a:gd name="connsiteY1" fmla="*/ 74509 h 199599"/>
                <a:gd name="connsiteX2" fmla="*/ 310057 w 310057"/>
                <a:gd name="connsiteY2" fmla="*/ 0 h 199599"/>
                <a:gd name="connsiteX3" fmla="*/ 192748 w 310057"/>
                <a:gd name="connsiteY3" fmla="*/ 190371 h 199599"/>
                <a:gd name="connsiteX4" fmla="*/ 0 w 310057"/>
                <a:gd name="connsiteY4" fmla="*/ 199599 h 199599"/>
                <a:gd name="connsiteX0" fmla="*/ 0 w 310057"/>
                <a:gd name="connsiteY0" fmla="*/ 199599 h 199599"/>
                <a:gd name="connsiteX1" fmla="*/ 124838 w 310057"/>
                <a:gd name="connsiteY1" fmla="*/ 113687 h 199599"/>
                <a:gd name="connsiteX2" fmla="*/ 310057 w 310057"/>
                <a:gd name="connsiteY2" fmla="*/ 0 h 199599"/>
                <a:gd name="connsiteX3" fmla="*/ 192748 w 310057"/>
                <a:gd name="connsiteY3" fmla="*/ 190371 h 199599"/>
                <a:gd name="connsiteX4" fmla="*/ 0 w 310057"/>
                <a:gd name="connsiteY4" fmla="*/ 199599 h 199599"/>
                <a:gd name="connsiteX0" fmla="*/ 0 w 310057"/>
                <a:gd name="connsiteY0" fmla="*/ 199599 h 199599"/>
                <a:gd name="connsiteX1" fmla="*/ 69410 w 310057"/>
                <a:gd name="connsiteY1" fmla="*/ 110450 h 199599"/>
                <a:gd name="connsiteX2" fmla="*/ 310057 w 310057"/>
                <a:gd name="connsiteY2" fmla="*/ 0 h 199599"/>
                <a:gd name="connsiteX3" fmla="*/ 192748 w 310057"/>
                <a:gd name="connsiteY3" fmla="*/ 190371 h 199599"/>
                <a:gd name="connsiteX4" fmla="*/ 0 w 310057"/>
                <a:gd name="connsiteY4" fmla="*/ 199599 h 199599"/>
                <a:gd name="connsiteX0" fmla="*/ 0 w 234131"/>
                <a:gd name="connsiteY0" fmla="*/ 97205 h 97205"/>
                <a:gd name="connsiteX1" fmla="*/ 69410 w 234131"/>
                <a:gd name="connsiteY1" fmla="*/ 8056 h 97205"/>
                <a:gd name="connsiteX2" fmla="*/ 234131 w 234131"/>
                <a:gd name="connsiteY2" fmla="*/ 0 h 97205"/>
                <a:gd name="connsiteX3" fmla="*/ 192748 w 234131"/>
                <a:gd name="connsiteY3" fmla="*/ 87977 h 97205"/>
                <a:gd name="connsiteX4" fmla="*/ 0 w 234131"/>
                <a:gd name="connsiteY4" fmla="*/ 97205 h 97205"/>
                <a:gd name="connsiteX0" fmla="*/ 0 w 264081"/>
                <a:gd name="connsiteY0" fmla="*/ 91848 h 91848"/>
                <a:gd name="connsiteX1" fmla="*/ 69410 w 264081"/>
                <a:gd name="connsiteY1" fmla="*/ 2699 h 91848"/>
                <a:gd name="connsiteX2" fmla="*/ 264081 w 264081"/>
                <a:gd name="connsiteY2" fmla="*/ 0 h 91848"/>
                <a:gd name="connsiteX3" fmla="*/ 192748 w 264081"/>
                <a:gd name="connsiteY3" fmla="*/ 82620 h 91848"/>
                <a:gd name="connsiteX4" fmla="*/ 0 w 264081"/>
                <a:gd name="connsiteY4" fmla="*/ 91848 h 91848"/>
                <a:gd name="connsiteX0" fmla="*/ 0 w 263282"/>
                <a:gd name="connsiteY0" fmla="*/ 93598 h 93598"/>
                <a:gd name="connsiteX1" fmla="*/ 69410 w 263282"/>
                <a:gd name="connsiteY1" fmla="*/ 4449 h 93598"/>
                <a:gd name="connsiteX2" fmla="*/ 263282 w 263282"/>
                <a:gd name="connsiteY2" fmla="*/ 0 h 93598"/>
                <a:gd name="connsiteX3" fmla="*/ 192748 w 263282"/>
                <a:gd name="connsiteY3" fmla="*/ 84370 h 93598"/>
                <a:gd name="connsiteX4" fmla="*/ 0 w 263282"/>
                <a:gd name="connsiteY4" fmla="*/ 93598 h 93598"/>
                <a:gd name="connsiteX0" fmla="*/ 0 w 263282"/>
                <a:gd name="connsiteY0" fmla="*/ 93598 h 93598"/>
                <a:gd name="connsiteX1" fmla="*/ 69410 w 263282"/>
                <a:gd name="connsiteY1" fmla="*/ 4449 h 93598"/>
                <a:gd name="connsiteX2" fmla="*/ 263282 w 263282"/>
                <a:gd name="connsiteY2" fmla="*/ 0 h 93598"/>
                <a:gd name="connsiteX3" fmla="*/ 189896 w 263282"/>
                <a:gd name="connsiteY3" fmla="*/ 92021 h 93598"/>
                <a:gd name="connsiteX4" fmla="*/ 0 w 263282"/>
                <a:gd name="connsiteY4" fmla="*/ 93598 h 93598"/>
                <a:gd name="connsiteX0" fmla="*/ 0 w 263282"/>
                <a:gd name="connsiteY0" fmla="*/ 93598 h 93598"/>
                <a:gd name="connsiteX1" fmla="*/ 69410 w 263282"/>
                <a:gd name="connsiteY1" fmla="*/ 4449 h 93598"/>
                <a:gd name="connsiteX2" fmla="*/ 263282 w 263282"/>
                <a:gd name="connsiteY2" fmla="*/ 0 h 93598"/>
                <a:gd name="connsiteX3" fmla="*/ 189572 w 263282"/>
                <a:gd name="connsiteY3" fmla="*/ 88996 h 93598"/>
                <a:gd name="connsiteX4" fmla="*/ 0 w 263282"/>
                <a:gd name="connsiteY4" fmla="*/ 93598 h 9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282" h="93598">
                  <a:moveTo>
                    <a:pt x="0" y="93598"/>
                  </a:moveTo>
                  <a:lnTo>
                    <a:pt x="69410" y="4449"/>
                  </a:lnTo>
                  <a:lnTo>
                    <a:pt x="263282" y="0"/>
                  </a:lnTo>
                  <a:lnTo>
                    <a:pt x="189572" y="88996"/>
                  </a:lnTo>
                  <a:lnTo>
                    <a:pt x="0" y="93598"/>
                  </a:lnTo>
                  <a:close/>
                </a:path>
              </a:pathLst>
            </a:custGeom>
            <a:solidFill>
              <a:srgbClr val="005C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Parallelogramm 8"/>
            <p:cNvSpPr/>
            <p:nvPr/>
          </p:nvSpPr>
          <p:spPr>
            <a:xfrm rot="9441600" flipH="1">
              <a:off x="2712166" y="2344068"/>
              <a:ext cx="263282" cy="93598"/>
            </a:xfrm>
            <a:custGeom>
              <a:avLst/>
              <a:gdLst>
                <a:gd name="connsiteX0" fmla="*/ 0 w 216024"/>
                <a:gd name="connsiteY0" fmla="*/ 72008 h 72008"/>
                <a:gd name="connsiteX1" fmla="*/ 18002 w 216024"/>
                <a:gd name="connsiteY1" fmla="*/ 0 h 72008"/>
                <a:gd name="connsiteX2" fmla="*/ 216024 w 216024"/>
                <a:gd name="connsiteY2" fmla="*/ 0 h 72008"/>
                <a:gd name="connsiteX3" fmla="*/ 198022 w 216024"/>
                <a:gd name="connsiteY3" fmla="*/ 72008 h 72008"/>
                <a:gd name="connsiteX4" fmla="*/ 0 w 216024"/>
                <a:gd name="connsiteY4" fmla="*/ 72008 h 72008"/>
                <a:gd name="connsiteX0" fmla="*/ 0 w 310057"/>
                <a:gd name="connsiteY0" fmla="*/ 199599 h 199599"/>
                <a:gd name="connsiteX1" fmla="*/ 112035 w 310057"/>
                <a:gd name="connsiteY1" fmla="*/ 0 h 199599"/>
                <a:gd name="connsiteX2" fmla="*/ 310057 w 310057"/>
                <a:gd name="connsiteY2" fmla="*/ 0 h 199599"/>
                <a:gd name="connsiteX3" fmla="*/ 292055 w 310057"/>
                <a:gd name="connsiteY3" fmla="*/ 72008 h 199599"/>
                <a:gd name="connsiteX4" fmla="*/ 0 w 310057"/>
                <a:gd name="connsiteY4" fmla="*/ 199599 h 199599"/>
                <a:gd name="connsiteX0" fmla="*/ 0 w 310057"/>
                <a:gd name="connsiteY0" fmla="*/ 199599 h 199599"/>
                <a:gd name="connsiteX1" fmla="*/ 112035 w 310057"/>
                <a:gd name="connsiteY1" fmla="*/ 0 h 199599"/>
                <a:gd name="connsiteX2" fmla="*/ 310057 w 310057"/>
                <a:gd name="connsiteY2" fmla="*/ 0 h 199599"/>
                <a:gd name="connsiteX3" fmla="*/ 192748 w 310057"/>
                <a:gd name="connsiteY3" fmla="*/ 190371 h 199599"/>
                <a:gd name="connsiteX4" fmla="*/ 0 w 310057"/>
                <a:gd name="connsiteY4" fmla="*/ 199599 h 199599"/>
                <a:gd name="connsiteX0" fmla="*/ 0 w 310057"/>
                <a:gd name="connsiteY0" fmla="*/ 199599 h 199599"/>
                <a:gd name="connsiteX1" fmla="*/ 124920 w 310057"/>
                <a:gd name="connsiteY1" fmla="*/ 74509 h 199599"/>
                <a:gd name="connsiteX2" fmla="*/ 310057 w 310057"/>
                <a:gd name="connsiteY2" fmla="*/ 0 h 199599"/>
                <a:gd name="connsiteX3" fmla="*/ 192748 w 310057"/>
                <a:gd name="connsiteY3" fmla="*/ 190371 h 199599"/>
                <a:gd name="connsiteX4" fmla="*/ 0 w 310057"/>
                <a:gd name="connsiteY4" fmla="*/ 199599 h 199599"/>
                <a:gd name="connsiteX0" fmla="*/ 0 w 310057"/>
                <a:gd name="connsiteY0" fmla="*/ 199599 h 199599"/>
                <a:gd name="connsiteX1" fmla="*/ 124838 w 310057"/>
                <a:gd name="connsiteY1" fmla="*/ 113687 h 199599"/>
                <a:gd name="connsiteX2" fmla="*/ 310057 w 310057"/>
                <a:gd name="connsiteY2" fmla="*/ 0 h 199599"/>
                <a:gd name="connsiteX3" fmla="*/ 192748 w 310057"/>
                <a:gd name="connsiteY3" fmla="*/ 190371 h 199599"/>
                <a:gd name="connsiteX4" fmla="*/ 0 w 310057"/>
                <a:gd name="connsiteY4" fmla="*/ 199599 h 199599"/>
                <a:gd name="connsiteX0" fmla="*/ 0 w 310057"/>
                <a:gd name="connsiteY0" fmla="*/ 199599 h 199599"/>
                <a:gd name="connsiteX1" fmla="*/ 69410 w 310057"/>
                <a:gd name="connsiteY1" fmla="*/ 110450 h 199599"/>
                <a:gd name="connsiteX2" fmla="*/ 310057 w 310057"/>
                <a:gd name="connsiteY2" fmla="*/ 0 h 199599"/>
                <a:gd name="connsiteX3" fmla="*/ 192748 w 310057"/>
                <a:gd name="connsiteY3" fmla="*/ 190371 h 199599"/>
                <a:gd name="connsiteX4" fmla="*/ 0 w 310057"/>
                <a:gd name="connsiteY4" fmla="*/ 199599 h 199599"/>
                <a:gd name="connsiteX0" fmla="*/ 0 w 234131"/>
                <a:gd name="connsiteY0" fmla="*/ 97205 h 97205"/>
                <a:gd name="connsiteX1" fmla="*/ 69410 w 234131"/>
                <a:gd name="connsiteY1" fmla="*/ 8056 h 97205"/>
                <a:gd name="connsiteX2" fmla="*/ 234131 w 234131"/>
                <a:gd name="connsiteY2" fmla="*/ 0 h 97205"/>
                <a:gd name="connsiteX3" fmla="*/ 192748 w 234131"/>
                <a:gd name="connsiteY3" fmla="*/ 87977 h 97205"/>
                <a:gd name="connsiteX4" fmla="*/ 0 w 234131"/>
                <a:gd name="connsiteY4" fmla="*/ 97205 h 97205"/>
                <a:gd name="connsiteX0" fmla="*/ 0 w 264081"/>
                <a:gd name="connsiteY0" fmla="*/ 91848 h 91848"/>
                <a:gd name="connsiteX1" fmla="*/ 69410 w 264081"/>
                <a:gd name="connsiteY1" fmla="*/ 2699 h 91848"/>
                <a:gd name="connsiteX2" fmla="*/ 264081 w 264081"/>
                <a:gd name="connsiteY2" fmla="*/ 0 h 91848"/>
                <a:gd name="connsiteX3" fmla="*/ 192748 w 264081"/>
                <a:gd name="connsiteY3" fmla="*/ 82620 h 91848"/>
                <a:gd name="connsiteX4" fmla="*/ 0 w 264081"/>
                <a:gd name="connsiteY4" fmla="*/ 91848 h 91848"/>
                <a:gd name="connsiteX0" fmla="*/ 0 w 263282"/>
                <a:gd name="connsiteY0" fmla="*/ 93598 h 93598"/>
                <a:gd name="connsiteX1" fmla="*/ 69410 w 263282"/>
                <a:gd name="connsiteY1" fmla="*/ 4449 h 93598"/>
                <a:gd name="connsiteX2" fmla="*/ 263282 w 263282"/>
                <a:gd name="connsiteY2" fmla="*/ 0 h 93598"/>
                <a:gd name="connsiteX3" fmla="*/ 192748 w 263282"/>
                <a:gd name="connsiteY3" fmla="*/ 84370 h 93598"/>
                <a:gd name="connsiteX4" fmla="*/ 0 w 263282"/>
                <a:gd name="connsiteY4" fmla="*/ 93598 h 93598"/>
                <a:gd name="connsiteX0" fmla="*/ 0 w 263282"/>
                <a:gd name="connsiteY0" fmla="*/ 93598 h 93598"/>
                <a:gd name="connsiteX1" fmla="*/ 69410 w 263282"/>
                <a:gd name="connsiteY1" fmla="*/ 4449 h 93598"/>
                <a:gd name="connsiteX2" fmla="*/ 263282 w 263282"/>
                <a:gd name="connsiteY2" fmla="*/ 0 h 93598"/>
                <a:gd name="connsiteX3" fmla="*/ 189896 w 263282"/>
                <a:gd name="connsiteY3" fmla="*/ 92021 h 93598"/>
                <a:gd name="connsiteX4" fmla="*/ 0 w 263282"/>
                <a:gd name="connsiteY4" fmla="*/ 93598 h 93598"/>
                <a:gd name="connsiteX0" fmla="*/ 0 w 263282"/>
                <a:gd name="connsiteY0" fmla="*/ 93598 h 93598"/>
                <a:gd name="connsiteX1" fmla="*/ 69410 w 263282"/>
                <a:gd name="connsiteY1" fmla="*/ 4449 h 93598"/>
                <a:gd name="connsiteX2" fmla="*/ 263282 w 263282"/>
                <a:gd name="connsiteY2" fmla="*/ 0 h 93598"/>
                <a:gd name="connsiteX3" fmla="*/ 189572 w 263282"/>
                <a:gd name="connsiteY3" fmla="*/ 88996 h 93598"/>
                <a:gd name="connsiteX4" fmla="*/ 0 w 263282"/>
                <a:gd name="connsiteY4" fmla="*/ 93598 h 9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282" h="93598">
                  <a:moveTo>
                    <a:pt x="0" y="93598"/>
                  </a:moveTo>
                  <a:lnTo>
                    <a:pt x="69410" y="4449"/>
                  </a:lnTo>
                  <a:lnTo>
                    <a:pt x="263282" y="0"/>
                  </a:lnTo>
                  <a:lnTo>
                    <a:pt x="189572" y="88996"/>
                  </a:lnTo>
                  <a:lnTo>
                    <a:pt x="0" y="93598"/>
                  </a:lnTo>
                  <a:close/>
                </a:path>
              </a:pathLst>
            </a:custGeom>
            <a:solidFill>
              <a:srgbClr val="005C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10349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79 L -0.97708 0.35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54" y="18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901</Words>
  <Application>Microsoft Office PowerPoint</Application>
  <PresentationFormat>Bildschirmpräsentation (16:9)</PresentationFormat>
  <Paragraphs>249</Paragraphs>
  <Slides>23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Aruial</vt:lpstr>
      <vt:lpstr>Calibri</vt:lpstr>
      <vt:lpstr>Calibri Light</vt:lpstr>
      <vt:lpstr>Benutzerdefiniertes Design</vt:lpstr>
      <vt:lpstr>PowerPoint-Präsentation</vt:lpstr>
      <vt:lpstr>PowerPoint-Präsentation</vt:lpstr>
      <vt:lpstr>Mitgliederservice und Beratung: Eine Abteilung – vielfältige Kompetenzen  </vt:lpstr>
      <vt:lpstr>PowerPoint-Präsentation</vt:lpstr>
      <vt:lpstr>Mitgliederservice</vt:lpstr>
      <vt:lpstr>PowerPoint-Präsentation</vt:lpstr>
      <vt:lpstr>Zoom</vt:lpstr>
      <vt:lpstr>Einstieg</vt:lpstr>
      <vt:lpstr>Ziel verfehlt</vt:lpstr>
      <vt:lpstr>Vergütungssystematik: Die zwei Töpfe</vt:lpstr>
      <vt:lpstr>Welche Ziffer fällt in welchen Topf?</vt:lpstr>
      <vt:lpstr>Kurze Zusammenfassung: Vergütungssystematik </vt:lpstr>
      <vt:lpstr>PLB-Information</vt:lpstr>
      <vt:lpstr>Was ist das Praxisbezogene Leistungsbudget (PLB)?</vt:lpstr>
      <vt:lpstr>PLB-Information</vt:lpstr>
      <vt:lpstr>Was ist das Praxisbezogene Leistungsbudget (PLB)?</vt:lpstr>
      <vt:lpstr>PLB im Honorarbescheid: Anlage 2 zum Honorarbescheid</vt:lpstr>
      <vt:lpstr>Kurze Zusammenfassung: PLB</vt:lpstr>
      <vt:lpstr>Honorarabrechnung: Wann bekomme ich mein Honorar?</vt:lpstr>
      <vt:lpstr>Honorarbescheid</vt:lpstr>
      <vt:lpstr>Honorarbescheid – Ihre Ansprechpartner:innen</vt:lpstr>
      <vt:lpstr>Aktives Mitgestalten: Von der Herausforderung zur Lösung</vt:lpstr>
      <vt:lpstr>PowerPoint-Präsentation</vt:lpstr>
    </vt:vector>
  </TitlesOfParts>
  <Company>KV Hamburg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Benjamin Thomas</dc:creator>
  <cp:lastModifiedBy>Niklas Koch</cp:lastModifiedBy>
  <cp:revision>339</cp:revision>
  <cp:lastPrinted>2026-03-23T13:10:18Z</cp:lastPrinted>
  <dcterms:created xsi:type="dcterms:W3CDTF">2020-02-17T10:30:25Z</dcterms:created>
  <dcterms:modified xsi:type="dcterms:W3CDTF">2026-03-25T15:27:22Z</dcterms:modified>
</cp:coreProperties>
</file>